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336" r:id="rId2"/>
    <p:sldId id="270" r:id="rId3"/>
    <p:sldId id="358" r:id="rId4"/>
    <p:sldId id="364" r:id="rId5"/>
    <p:sldId id="365" r:id="rId6"/>
    <p:sldId id="355" r:id="rId7"/>
    <p:sldId id="359" r:id="rId8"/>
    <p:sldId id="332" r:id="rId9"/>
    <p:sldId id="360" r:id="rId10"/>
    <p:sldId id="349" r:id="rId11"/>
    <p:sldId id="350" r:id="rId12"/>
    <p:sldId id="343" r:id="rId13"/>
    <p:sldId id="348" r:id="rId14"/>
    <p:sldId id="351" r:id="rId15"/>
    <p:sldId id="334" r:id="rId16"/>
    <p:sldId id="354" r:id="rId17"/>
    <p:sldId id="321" r:id="rId18"/>
    <p:sldId id="324" r:id="rId19"/>
    <p:sldId id="361" r:id="rId20"/>
    <p:sldId id="362" r:id="rId21"/>
    <p:sldId id="363" r:id="rId22"/>
    <p:sldId id="29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2F2F2"/>
    <a:srgbClr val="0000CC"/>
    <a:srgbClr val="FFCCFF"/>
    <a:srgbClr val="FFFF99"/>
    <a:srgbClr val="9999FF"/>
    <a:srgbClr val="FFFF00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5506" autoAdjust="0"/>
    <p:restoredTop sz="79612" autoAdjust="0"/>
  </p:normalViewPr>
  <p:slideViewPr>
    <p:cSldViewPr snapToGrid="0">
      <p:cViewPr varScale="1">
        <p:scale>
          <a:sx n="73" d="100"/>
          <a:sy n="73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48"/>
    </p:cViewPr>
  </p:sorterViewPr>
  <p:notesViewPr>
    <p:cSldViewPr snapToGrid="0">
      <p:cViewPr varScale="1">
        <p:scale>
          <a:sx n="55" d="100"/>
          <a:sy n="55" d="100"/>
        </p:scale>
        <p:origin x="-187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rsin.gulacti\Desktop\KamuSM\KamuSM%20ve%20MA3%202010%20De&#287;erlendirmesi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KamuSM\Sunumlar\Veriler\19-10-2011%20sertifika%20say&#305;lar&#305;%20personel%20say&#305;lar&#30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I:\KamuSM\Sunumlar\Veriler\02-11-2011%20Sertifika%20&#220;retimlerin%20Da&#287;&#305;l&#305;mlar&#305;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rsin.gulacti\Desktop\KamuSM\KamuSM%20ve%20MA3%202010%20De&#287;erlendirmesi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style val="3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ser>
          <c:idx val="0"/>
          <c:order val="0"/>
          <c:tx>
            <c:strRef>
              <c:f>Sertifikalar!$B$2</c:f>
              <c:strCache>
                <c:ptCount val="1"/>
                <c:pt idx="0">
                  <c:v>Sertifika Sayısı</c:v>
                </c:pt>
              </c:strCache>
            </c:strRef>
          </c:tx>
          <c:dLbls>
            <c:dLbl>
              <c:idx val="0"/>
              <c:layout>
                <c:manualLayout>
                  <c:x val="-6.8297867777667789E-2"/>
                  <c:y val="-3.7135283362132072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8.0387008551064565E-2"/>
                  <c:y val="-3.249337294186589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8.7355138144335542E-2"/>
                  <c:y val="-4.4098148992532005E-2"/>
                </c:manualLayout>
              </c:layout>
              <c:dLblPos val="r"/>
              <c:showVal val="1"/>
            </c:dLbl>
            <c:dLblPos val="l"/>
            <c:showVal val="1"/>
          </c:dLbls>
          <c:xVal>
            <c:numRef>
              <c:f>Sertifikalar!$A$3:$A$9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xVal>
          <c:yVal>
            <c:numRef>
              <c:f>Sertifikalar!$B$3:$B$9</c:f>
              <c:numCache>
                <c:formatCode>_-* #,##0\ _T_L_-;\-* #,##0\ _T_L_-;_-* "-"??\ _T_L_-;_-@_-</c:formatCode>
                <c:ptCount val="7"/>
                <c:pt idx="0">
                  <c:v>380</c:v>
                </c:pt>
                <c:pt idx="1">
                  <c:v>3898</c:v>
                </c:pt>
                <c:pt idx="2">
                  <c:v>5611</c:v>
                </c:pt>
                <c:pt idx="3">
                  <c:v>37154</c:v>
                </c:pt>
                <c:pt idx="4">
                  <c:v>10437</c:v>
                </c:pt>
                <c:pt idx="5">
                  <c:v>48806</c:v>
                </c:pt>
                <c:pt idx="6">
                  <c:v>75012</c:v>
                </c:pt>
              </c:numCache>
            </c:numRef>
          </c:yVal>
          <c:smooth val="1"/>
        </c:ser>
        <c:dLbls>
          <c:showVal val="1"/>
          <c:showCatName val="1"/>
        </c:dLbls>
        <c:axId val="43038976"/>
        <c:axId val="43106304"/>
      </c:scatterChart>
      <c:valAx>
        <c:axId val="43038976"/>
        <c:scaling>
          <c:orientation val="minMax"/>
        </c:scaling>
        <c:axPos val="b"/>
        <c:numFmt formatCode="General" sourceLinked="1"/>
        <c:tickLblPos val="nextTo"/>
        <c:crossAx val="43106304"/>
        <c:crosses val="autoZero"/>
        <c:crossBetween val="midCat"/>
      </c:valAx>
      <c:valAx>
        <c:axId val="431063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tr-TR"/>
                  <a:t>Adet</a:t>
                </a:r>
              </a:p>
            </c:rich>
          </c:tx>
          <c:layout/>
        </c:title>
        <c:numFmt formatCode="_-* #,##0\ _T_L_-;\-* #,##0\ _T_L_-;_-* &quot;-&quot;??\ _T_L_-;_-@_-" sourceLinked="1"/>
        <c:tickLblPos val="nextTo"/>
        <c:crossAx val="43038976"/>
        <c:crosses val="autoZero"/>
        <c:crossBetween val="midCat"/>
      </c:valAx>
    </c:plotArea>
    <c:plotVisOnly val="1"/>
  </c:chart>
  <c:txPr>
    <a:bodyPr/>
    <a:lstStyle/>
    <a:p>
      <a:pPr>
        <a:defRPr sz="1800" b="0"/>
      </a:pPr>
      <a:endParaRPr lang="tr-T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chart>
    <c:title>
      <c:layout/>
      <c:spPr>
        <a:noFill/>
        <a:ln w="25400">
          <a:noFill/>
        </a:ln>
      </c:spPr>
    </c:title>
    <c:plotArea>
      <c:layout/>
      <c:areaChart>
        <c:grouping val="stacked"/>
        <c:ser>
          <c:idx val="0"/>
          <c:order val="0"/>
          <c:tx>
            <c:strRef>
              <c:f>'Personel ve Sertifika Sayısı '!$B$1</c:f>
              <c:strCache>
                <c:ptCount val="1"/>
                <c:pt idx="0">
                  <c:v>Toplam Sertifika Sayısı</c:v>
                </c:pt>
              </c:strCache>
            </c:strRef>
          </c:tx>
          <c:dLbls>
            <c:dLbl>
              <c:idx val="0"/>
              <c:layout>
                <c:manualLayout>
                  <c:x val="2.3206751054852308E-2"/>
                  <c:y val="-3.015075376884423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1.7391304347826205E-2"/>
                </c:manualLayout>
              </c:layout>
              <c:showVal val="1"/>
            </c:dLbl>
            <c:dLbl>
              <c:idx val="2"/>
              <c:layout>
                <c:manualLayout>
                  <c:x val="2.1097046413502186E-3"/>
                  <c:y val="-3.4782608695652174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0.1043478260869565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0.13333333333333344"/>
                </c:manualLayout>
              </c:layout>
              <c:showVal val="1"/>
            </c:dLbl>
            <c:dLbl>
              <c:idx val="5"/>
              <c:layout>
                <c:manualLayout>
                  <c:x val="7.7354943238603144E-17"/>
                  <c:y val="-0.2"/>
                </c:manualLayout>
              </c:layout>
              <c:showVal val="1"/>
            </c:dLbl>
            <c:dLbl>
              <c:idx val="6"/>
              <c:layout>
                <c:manualLayout>
                  <c:x val="-6.3291873307802088E-3"/>
                  <c:y val="-0.3645058439551343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</a:t>
                    </a:r>
                    <a:r>
                      <a:rPr lang="tr-TR"/>
                      <a:t>89.411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'Personel ve Sertifika Sayısı '!$A$2:$A$8</c:f>
              <c:strCache>
                <c:ptCount val="7"/>
                <c:pt idx="0">
                  <c:v>2005
Personel Sayısı : 24</c:v>
                </c:pt>
                <c:pt idx="1">
                  <c:v>2006
Personel Sayısı : 24</c:v>
                </c:pt>
                <c:pt idx="2">
                  <c:v>2007
Personel Sayısı : 22</c:v>
                </c:pt>
                <c:pt idx="3">
                  <c:v>2008
Personel Sayısı : 24</c:v>
                </c:pt>
                <c:pt idx="4">
                  <c:v>2009
Personel Sayısı : 25</c:v>
                </c:pt>
                <c:pt idx="5">
                  <c:v>2010
Personel Sayısı : 24</c:v>
                </c:pt>
                <c:pt idx="6">
                  <c:v>2011
Personel Sayısı : 28</c:v>
                </c:pt>
              </c:strCache>
            </c:strRef>
          </c:cat>
          <c:val>
            <c:numRef>
              <c:f>'Personel ve Sertifika Sayısı '!$B$2:$B$8</c:f>
              <c:numCache>
                <c:formatCode>#,##0</c:formatCode>
                <c:ptCount val="7"/>
                <c:pt idx="0">
                  <c:v>308</c:v>
                </c:pt>
                <c:pt idx="1">
                  <c:v>4278</c:v>
                </c:pt>
                <c:pt idx="2">
                  <c:v>9889</c:v>
                </c:pt>
                <c:pt idx="3">
                  <c:v>47043</c:v>
                </c:pt>
                <c:pt idx="4">
                  <c:v>57480</c:v>
                </c:pt>
                <c:pt idx="5">
                  <c:v>106286</c:v>
                </c:pt>
                <c:pt idx="6">
                  <c:v>189411</c:v>
                </c:pt>
              </c:numCache>
            </c:numRef>
          </c:val>
        </c:ser>
        <c:axId val="43121280"/>
        <c:axId val="40259968"/>
      </c:areaChart>
      <c:catAx>
        <c:axId val="43121280"/>
        <c:scaling>
          <c:orientation val="minMax"/>
        </c:scaling>
        <c:axPos val="b"/>
        <c:numFmt formatCode="General" sourceLinked="1"/>
        <c:tickLblPos val="nextTo"/>
        <c:crossAx val="40259968"/>
        <c:crosses val="autoZero"/>
        <c:auto val="1"/>
        <c:lblAlgn val="ctr"/>
        <c:lblOffset val="100"/>
      </c:catAx>
      <c:valAx>
        <c:axId val="40259968"/>
        <c:scaling>
          <c:orientation val="minMax"/>
        </c:scaling>
        <c:axPos val="l"/>
        <c:majorGridlines/>
        <c:numFmt formatCode="#,##0" sourceLinked="1"/>
        <c:tickLblPos val="nextTo"/>
        <c:crossAx val="43121280"/>
        <c:crosses val="autoZero"/>
        <c:crossBetween val="midCat"/>
      </c:valAx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tr-TR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13473465929625614"/>
          <c:y val="9.2010329694703658E-2"/>
          <c:w val="0.84189260766783436"/>
          <c:h val="0.81597934061059363"/>
        </c:manualLayout>
      </c:layout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Sheet3!$C$4:$C$13</c:f>
              <c:strCache>
                <c:ptCount val="10"/>
                <c:pt idx="0">
                  <c:v>Adalet Bakanlığı</c:v>
                </c:pt>
                <c:pt idx="1">
                  <c:v>İçişleri Bakanlığı</c:v>
                </c:pt>
                <c:pt idx="2">
                  <c:v>SGK</c:v>
                </c:pt>
                <c:pt idx="3">
                  <c:v>Gümrük ve Ticaret Bakanlığı</c:v>
                </c:pt>
                <c:pt idx="4">
                  <c:v>Devlet Su İşleri</c:v>
                </c:pt>
                <c:pt idx="5">
                  <c:v>Ekonomi Bakanlığı</c:v>
                </c:pt>
                <c:pt idx="6">
                  <c:v>Belediyeler</c:v>
                </c:pt>
                <c:pt idx="7">
                  <c:v>Barolar</c:v>
                </c:pt>
                <c:pt idx="8">
                  <c:v>Devlet Hava Meydanları İşletmesi</c:v>
                </c:pt>
                <c:pt idx="9">
                  <c:v>Diğer</c:v>
                </c:pt>
              </c:strCache>
            </c:strRef>
          </c:cat>
          <c:val>
            <c:numRef>
              <c:f>Sheet3!$D$4:$D$13</c:f>
              <c:numCache>
                <c:formatCode>#,##0</c:formatCode>
                <c:ptCount val="10"/>
                <c:pt idx="0">
                  <c:v>50229</c:v>
                </c:pt>
                <c:pt idx="1">
                  <c:v>29536</c:v>
                </c:pt>
                <c:pt idx="2">
                  <c:v>20427</c:v>
                </c:pt>
                <c:pt idx="3">
                  <c:v>5969</c:v>
                </c:pt>
                <c:pt idx="4">
                  <c:v>6627</c:v>
                </c:pt>
                <c:pt idx="5">
                  <c:v>4092</c:v>
                </c:pt>
                <c:pt idx="6">
                  <c:v>1046</c:v>
                </c:pt>
                <c:pt idx="7">
                  <c:v>4480</c:v>
                </c:pt>
                <c:pt idx="8">
                  <c:v>3880</c:v>
                </c:pt>
                <c:pt idx="9">
                  <c:v>19138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style val="2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cked"/>
        <c:ser>
          <c:idx val="1"/>
          <c:order val="0"/>
          <c:tx>
            <c:strRef>
              <c:f>'ZD Raporu'!$B$1</c:f>
              <c:strCache>
                <c:ptCount val="1"/>
                <c:pt idx="0">
                  <c:v>Zaman Damgası</c:v>
                </c:pt>
              </c:strCache>
            </c:strRef>
          </c:tx>
          <c:marker>
            <c:symbol val="none"/>
          </c:marker>
          <c:cat>
            <c:numRef>
              <c:f>'ZD Raporu'!$A$2:$A$8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'ZD Raporu'!$B$2:$B$8</c:f>
              <c:numCache>
                <c:formatCode>_-* #,##0\ _T_L_-;\-* #,##0\ _T_L_-;_-* "-"??\ _T_L_-;_-@_-</c:formatCode>
                <c:ptCount val="7"/>
                <c:pt idx="0">
                  <c:v>123</c:v>
                </c:pt>
                <c:pt idx="1">
                  <c:v>1246</c:v>
                </c:pt>
                <c:pt idx="2">
                  <c:v>36019</c:v>
                </c:pt>
                <c:pt idx="3">
                  <c:v>35822</c:v>
                </c:pt>
                <c:pt idx="4">
                  <c:v>1096360</c:v>
                </c:pt>
                <c:pt idx="5">
                  <c:v>1169570</c:v>
                </c:pt>
                <c:pt idx="6">
                  <c:v>2339140</c:v>
                </c:pt>
              </c:numCache>
            </c:numRef>
          </c:val>
        </c:ser>
        <c:marker val="1"/>
        <c:axId val="43207680"/>
        <c:axId val="43225856"/>
      </c:lineChart>
      <c:catAx>
        <c:axId val="43207680"/>
        <c:scaling>
          <c:orientation val="minMax"/>
        </c:scaling>
        <c:axPos val="b"/>
        <c:numFmt formatCode="General" sourceLinked="1"/>
        <c:majorTickMark val="none"/>
        <c:tickLblPos val="nextTo"/>
        <c:crossAx val="43225856"/>
        <c:crosses val="autoZero"/>
        <c:auto val="1"/>
        <c:lblAlgn val="ctr"/>
        <c:lblOffset val="100"/>
      </c:catAx>
      <c:valAx>
        <c:axId val="432258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tr-TR"/>
                  <a:t>Adet</a:t>
                </a:r>
              </a:p>
            </c:rich>
          </c:tx>
          <c:layout/>
        </c:title>
        <c:numFmt formatCode="_-* #,##0\ _T_L_-;\-* #,##0\ _T_L_-;_-* &quot;-&quot;??\ _T_L_-;_-@_-" sourceLinked="1"/>
        <c:majorTickMark val="none"/>
        <c:tickLblPos val="nextTo"/>
        <c:crossAx val="432076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txPr>
    <a:bodyPr/>
    <a:lstStyle/>
    <a:p>
      <a:pPr>
        <a:defRPr sz="1400"/>
      </a:pPr>
      <a:endParaRPr lang="tr-TR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CD64A384-C14E-4E98-99C8-BDA9102A7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5BF41E5-D7CA-486B-AFDF-F72866A54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Picture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91440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2" descr="01_BİLGEM-yazisizTR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188913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2821-19D0-416E-A2E8-8776E2FA6C8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4513" y="44450"/>
            <a:ext cx="2070100" cy="6697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4450"/>
            <a:ext cx="6057900" cy="6697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29AA1-DB59-4289-BF45-8E74A5F9CB0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4450"/>
            <a:ext cx="7920037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35013" y="765175"/>
            <a:ext cx="4038600" cy="5976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6013" y="765175"/>
            <a:ext cx="4038600" cy="2911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26013" y="3829050"/>
            <a:ext cx="4038600" cy="2913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B9337-B23A-49B5-A36B-23C6512EEA9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AC671-98D2-49A2-BADC-F80353912FB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DD93F-306C-41D7-87D7-C6751E9C5A8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13" y="765175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013" y="765175"/>
            <a:ext cx="4038600" cy="5976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42A0A-109D-4DDE-BFF4-180803B036D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CE3BC-75EC-4254-86A8-4EB0B07260A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A44EF-587C-417A-92C3-0C25580012B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39375-16DA-4D4B-A350-349821D1ABD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7EE09-E7DA-40DD-A047-8D993D14266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55C79-C3B9-4FE9-A9F8-7F7EA292334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5013" y="765175"/>
            <a:ext cx="822960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</a:p>
        </p:txBody>
      </p:sp>
      <p:sp>
        <p:nvSpPr>
          <p:cNvPr id="80899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20713"/>
          </a:xfrm>
          <a:prstGeom prst="rect">
            <a:avLst/>
          </a:prstGeom>
          <a:solidFill>
            <a:srgbClr val="DB1A2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endParaRPr lang="tr-TR"/>
          </a:p>
        </p:txBody>
      </p:sp>
      <p:sp>
        <p:nvSpPr>
          <p:cNvPr id="80900" name="Rectangle 4"/>
          <p:cNvSpPr>
            <a:spLocks noChangeArrowheads="1"/>
          </p:cNvSpPr>
          <p:nvPr userDrawn="1"/>
        </p:nvSpPr>
        <p:spPr bwMode="auto">
          <a:xfrm rot="5400000">
            <a:off x="-3118643" y="3118643"/>
            <a:ext cx="6858000" cy="620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buFontTx/>
              <a:buChar char="•"/>
              <a:defRPr/>
            </a:pPr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4450"/>
            <a:ext cx="79200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title style</a:t>
            </a:r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25" y="6626225"/>
            <a:ext cx="5762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800"/>
            </a:lvl1pPr>
          </a:lstStyle>
          <a:p>
            <a:pPr>
              <a:defRPr/>
            </a:pPr>
            <a:fld id="{DEE4024B-11C4-418F-A7F2-B178D7832DE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" y="6237288"/>
            <a:ext cx="5746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800" b="1">
                <a:solidFill>
                  <a:srgbClr val="DB1A21"/>
                </a:solidFill>
              </a:defRPr>
            </a:lvl1pPr>
          </a:lstStyle>
          <a:p>
            <a:pPr>
              <a:defRPr/>
            </a:pPr>
            <a:r>
              <a:rPr lang="tr-TR"/>
              <a:t>Tasnif Dışı</a:t>
            </a:r>
          </a:p>
        </p:txBody>
      </p:sp>
      <p:pic>
        <p:nvPicPr>
          <p:cNvPr id="1032" name="Picture 11" descr="01_BİLGEM-yazisizT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" y="153988"/>
            <a:ext cx="5762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>
    <p:cover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9144000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12" descr="01_BİLGEM-yazisizT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188913"/>
            <a:ext cx="17272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12"/>
          <p:cNvSpPr>
            <a:spLocks noChangeArrowheads="1"/>
          </p:cNvSpPr>
          <p:nvPr/>
        </p:nvSpPr>
        <p:spPr bwMode="auto">
          <a:xfrm>
            <a:off x="468313" y="5313363"/>
            <a:ext cx="8229600" cy="136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r-TR" sz="1600" b="1" dirty="0"/>
              <a:t>Erol KAHRAMAN</a:t>
            </a:r>
          </a:p>
          <a:p>
            <a:pPr algn="ctr"/>
            <a:r>
              <a:rPr lang="tr-TR" sz="1600" b="1" dirty="0"/>
              <a:t>Kamu Sertifikasyon Merkezi </a:t>
            </a:r>
            <a:endParaRPr lang="tr-TR" sz="1600" b="1" dirty="0" smtClean="0"/>
          </a:p>
          <a:p>
            <a:pPr algn="ctr"/>
            <a:r>
              <a:rPr lang="tr-TR" sz="1600" b="1" dirty="0" smtClean="0"/>
              <a:t>Teknik </a:t>
            </a:r>
            <a:r>
              <a:rPr lang="tr-TR" sz="1600" b="1" dirty="0"/>
              <a:t>Sorumlusu</a:t>
            </a:r>
          </a:p>
          <a:p>
            <a:pPr algn="ctr"/>
            <a:endParaRPr lang="tr-TR" sz="1200" dirty="0"/>
          </a:p>
          <a:p>
            <a:pPr algn="ctr"/>
            <a:r>
              <a:rPr lang="tr-TR" sz="1200" dirty="0"/>
              <a:t>erol.kahraman@kamusm.gov.tr</a:t>
            </a:r>
          </a:p>
          <a:p>
            <a:pPr algn="ctr"/>
            <a:r>
              <a:rPr lang="tr-TR" sz="1200" dirty="0" smtClean="0"/>
              <a:t>Kasım </a:t>
            </a:r>
            <a:r>
              <a:rPr lang="tr-TR" sz="1200" dirty="0"/>
              <a:t>2011</a:t>
            </a:r>
          </a:p>
        </p:txBody>
      </p:sp>
      <p:pic>
        <p:nvPicPr>
          <p:cNvPr id="16388" name="Picture 10" descr="\\Cluster\Paylasim\MIIG\Sunular\Berkanın Üzerinde Çalıştığı Sunumlar\Sunu Fotoğrafları\Alper\Kamusm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5465763"/>
            <a:ext cx="1166812" cy="116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0" y="4679950"/>
            <a:ext cx="9144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tr-TR" sz="2800" b="1"/>
              <a:t>KAMU SERTİFİKASYON MERKEZİ</a:t>
            </a:r>
          </a:p>
        </p:txBody>
      </p:sp>
    </p:spTree>
  </p:cSld>
  <p:clrMapOvr>
    <a:masterClrMapping/>
  </p:clrMapOvr>
  <p:transition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Yıllara Göre Üretilen Sertifika Sayısı</a:t>
            </a: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FFC44C-50A5-4BFE-B8E3-678938F2103C}" type="slidenum">
              <a:rPr lang="tr-TR" smtClean="0"/>
              <a:pPr/>
              <a:t>10</a:t>
            </a:fld>
            <a:endParaRPr lang="tr-TR" smtClean="0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0" y="833591"/>
          <a:ext cx="8955313" cy="5529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Toplam Üretilen Sertifika Sayısı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E750D5-0C70-4B03-91F6-436D5B566540}" type="slidenum">
              <a:rPr lang="tr-TR" smtClean="0"/>
              <a:pPr/>
              <a:t>11</a:t>
            </a:fld>
            <a:endParaRPr lang="tr-TR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692332" y="653143"/>
          <a:ext cx="8281852" cy="6021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Kurumlarda Sertifika Kullanımı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98200" y="900113"/>
          <a:ext cx="7503885" cy="5785376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2821344"/>
                <a:gridCol w="2302879"/>
                <a:gridCol w="2340556"/>
                <a:gridCol w="39106"/>
              </a:tblGrid>
              <a:tr h="323818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1" u="none" strike="noStrike" dirty="0">
                          <a:solidFill>
                            <a:schemeClr val="bg1"/>
                          </a:solidFill>
                        </a:rPr>
                        <a:t>Kurum</a:t>
                      </a:r>
                      <a:endParaRPr lang="tr-TR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3" marR="6853" marT="6853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1" u="none" strike="noStrike" dirty="0" smtClean="0">
                          <a:solidFill>
                            <a:schemeClr val="bg1"/>
                          </a:solidFill>
                        </a:rPr>
                        <a:t>Aktif</a:t>
                      </a:r>
                      <a:r>
                        <a:rPr lang="tr-TR" sz="2000" b="1" u="none" strike="noStrike" baseline="0" dirty="0" smtClean="0">
                          <a:solidFill>
                            <a:schemeClr val="bg1"/>
                          </a:solidFill>
                        </a:rPr>
                        <a:t> Sertifika</a:t>
                      </a:r>
                      <a:endParaRPr lang="tr-TR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3" marR="6853" marT="6853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2000" b="1" u="none" strike="noStrike" dirty="0">
                          <a:solidFill>
                            <a:schemeClr val="bg1"/>
                          </a:solidFill>
                        </a:rPr>
                        <a:t>Birim Sayısı</a:t>
                      </a:r>
                      <a:endParaRPr lang="tr-TR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3" marR="6853" marT="6853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tr-TR" sz="20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/>
                        <a:t>Adalet Bakanlığı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50.305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4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 smtClean="0"/>
                        <a:t>İçişleri Bakanlığı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29.041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 smtClean="0"/>
                        <a:t>SGK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19.673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smtClean="0"/>
                        <a:t>108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Orman ve Su İşleri Bk.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8.824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6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/>
                        <a:t>Gümrük ve Tic. </a:t>
                      </a:r>
                      <a:r>
                        <a:rPr lang="tr-TR" sz="2000" u="none" strike="noStrike" dirty="0" smtClean="0"/>
                        <a:t>Bk</a:t>
                      </a:r>
                      <a:r>
                        <a:rPr lang="tr-TR" sz="2000" u="none" strike="noStrike" dirty="0"/>
                        <a:t>.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6.286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81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Kamu Kurumları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6.020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105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Barolar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4.669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45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Ekonomi Bakanlığı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3.881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18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DHMİ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3.826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 smtClean="0"/>
                        <a:t>Bilim Sanayi</a:t>
                      </a:r>
                      <a:r>
                        <a:rPr lang="tr-TR" sz="2000" u="none" strike="noStrike" baseline="0" dirty="0" smtClean="0"/>
                        <a:t> </a:t>
                      </a:r>
                      <a:r>
                        <a:rPr lang="tr-TR" sz="2000" u="none" strike="noStrike" dirty="0" smtClean="0"/>
                        <a:t>Teknoloji Bk.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3.624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9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Üniversiteler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1.906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14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/>
                        <a:t>Belediyeler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    942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49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Bankalar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    424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8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Ulaştırma Bakanlığı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    298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23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23818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/>
                        <a:t>Elektrik Dağıtım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    199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12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  <a:tr h="305313">
                <a:tc>
                  <a:txBody>
                    <a:bodyPr/>
                    <a:lstStyle/>
                    <a:p>
                      <a:pPr algn="l" fontAlgn="ctr"/>
                      <a:r>
                        <a:rPr lang="tr-TR" sz="2000" u="none" strike="noStrike" dirty="0"/>
                        <a:t>Özel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 dirty="0"/>
                        <a:t>              5    </a:t>
                      </a:r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u="none" strike="noStrike"/>
                        <a:t>4</a:t>
                      </a:r>
                      <a:endParaRPr lang="tr-TR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tr-T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3" marR="6853" marT="6853" marB="0" anchor="ctr"/>
                </a:tc>
              </a:tr>
            </a:tbl>
          </a:graphicData>
        </a:graphic>
      </p:graphicFrame>
      <p:sp>
        <p:nvSpPr>
          <p:cNvPr id="338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100D32-E248-43C5-8526-555625D36A99}" type="slidenum">
              <a:rPr lang="tr-TR" smtClean="0"/>
              <a:pPr/>
              <a:t>12</a:t>
            </a:fld>
            <a:endParaRPr lang="tr-TR" smtClean="0"/>
          </a:p>
        </p:txBody>
      </p:sp>
      <p:sp>
        <p:nvSpPr>
          <p:cNvPr id="338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Kurumlara Göre Kullanılabilir Sertifika Oranları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A9FC8FE-7C66-42E3-AA6C-B9A6530D73BE}" type="slidenum">
              <a:rPr lang="tr-TR" smtClean="0"/>
              <a:pPr/>
              <a:t>13</a:t>
            </a:fld>
            <a:endParaRPr lang="tr-TR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0" y="600892"/>
          <a:ext cx="9143999" cy="6257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Kamu SM – Zaman Damgası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A1F1447-3345-4B00-BBAC-24E290313C1A}" type="slidenum">
              <a:rPr lang="tr-TR" smtClean="0"/>
              <a:pPr/>
              <a:t>14</a:t>
            </a:fld>
            <a:endParaRPr lang="tr-TR" smtClean="0"/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graphicFrame>
        <p:nvGraphicFramePr>
          <p:cNvPr id="7" name="Chart 6"/>
          <p:cNvGraphicFramePr/>
          <p:nvPr/>
        </p:nvGraphicFramePr>
        <p:xfrm>
          <a:off x="0" y="740227"/>
          <a:ext cx="8969829" cy="4630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E7D3CB-BB21-46D5-9FF7-307DB333965C}" type="slidenum">
              <a:rPr lang="tr-TR" smtClean="0"/>
              <a:pPr/>
              <a:t>15</a:t>
            </a:fld>
            <a:endParaRPr lang="tr-TR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E-imza Kullanılan Başlıca Projeler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3" y="765175"/>
            <a:ext cx="8593137" cy="5976938"/>
          </a:xfrm>
        </p:spPr>
        <p:txBody>
          <a:bodyPr/>
          <a:lstStyle/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Adalet Bakanlığı : UYAP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İçişleri Bakanlığı : E-yazışma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Çalışma ve Sosyal Güvenlik Bakanlığı : E-yazışma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Maliye Bakanlığı (GİB) : E-fatura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Dış Ticaret Müsteşarlığı : DİR 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Sanayi ve Ticaret Bakanlığı : Garanti Belgesi 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Gümrük Müsteşarlığı : E-belge (Beyanname)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Türk Patent Enstitüsü : Patent </a:t>
            </a:r>
            <a:r>
              <a:rPr lang="tr-TR" sz="2400" dirty="0" smtClean="0"/>
              <a:t>Başvuruları</a:t>
            </a:r>
          </a:p>
          <a:p>
            <a:pPr marL="179388" lvl="1" indent="3175">
              <a:lnSpc>
                <a:spcPct val="150000"/>
              </a:lnSpc>
            </a:pPr>
            <a:r>
              <a:rPr lang="tr-TR" sz="2400" dirty="0" smtClean="0"/>
              <a:t> Bankalar : Web şube girişi (Mobil NES)</a:t>
            </a:r>
            <a:endParaRPr lang="tr-TR" sz="2400" dirty="0" smtClean="0"/>
          </a:p>
          <a:p>
            <a:pPr marL="179388" lvl="1" indent="3175">
              <a:lnSpc>
                <a:spcPct val="150000"/>
              </a:lnSpc>
              <a:buFontTx/>
              <a:buNone/>
            </a:pPr>
            <a:endParaRPr lang="tr-TR" sz="2400" dirty="0" smtClean="0"/>
          </a:p>
        </p:txBody>
      </p:sp>
      <p:sp>
        <p:nvSpPr>
          <p:cNvPr id="327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Kamu SM – 2012-2016 NES Öngörüsü</a:t>
            </a:r>
          </a:p>
        </p:txBody>
      </p:sp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3F1C63-BBC6-4EA4-8E53-445134E0C7AD}" type="slidenum">
              <a:rPr lang="tr-TR" smtClean="0"/>
              <a:pPr/>
              <a:t>16</a:t>
            </a:fld>
            <a:endParaRPr lang="tr-TR" smtClean="0"/>
          </a:p>
        </p:txBody>
      </p:sp>
      <p:sp>
        <p:nvSpPr>
          <p:cNvPr id="409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8807" y="746715"/>
          <a:ext cx="7852230" cy="5589158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488331"/>
                <a:gridCol w="2125045"/>
                <a:gridCol w="2047691"/>
                <a:gridCol w="2191163"/>
              </a:tblGrid>
              <a:tr h="712358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>
                          <a:solidFill>
                            <a:schemeClr val="bg1"/>
                          </a:solidFill>
                        </a:rPr>
                        <a:t>Yıl</a:t>
                      </a:r>
                      <a:endParaRPr lang="tr-TR" sz="3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>
                          <a:solidFill>
                            <a:schemeClr val="bg1"/>
                          </a:solidFill>
                        </a:rPr>
                        <a:t>Yenileme</a:t>
                      </a:r>
                      <a:endParaRPr lang="tr-TR" sz="3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>
                          <a:solidFill>
                            <a:schemeClr val="bg1"/>
                          </a:solidFill>
                        </a:rPr>
                        <a:t>Yeni</a:t>
                      </a:r>
                      <a:endParaRPr lang="tr-TR" sz="3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>
                          <a:solidFill>
                            <a:schemeClr val="bg1"/>
                          </a:solidFill>
                        </a:rPr>
                        <a:t>Toplam</a:t>
                      </a:r>
                      <a:endParaRPr lang="tr-TR" sz="32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solidFill>
                      <a:srgbClr val="0070C0"/>
                    </a:solidFill>
                  </a:tcPr>
                </a:tc>
              </a:tr>
              <a:tr h="690097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2012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  10.437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  </a:t>
                      </a:r>
                      <a:r>
                        <a:rPr lang="tr-TR" sz="3200" u="none" strike="noStrike" dirty="0" smtClean="0"/>
                        <a:t>240.000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</a:t>
                      </a:r>
                      <a:r>
                        <a:rPr lang="tr-TR" sz="3200" u="none" strike="noStrike" dirty="0" smtClean="0"/>
                        <a:t>250.437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56529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2013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48.806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  25.000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  73.806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56529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2014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  75.012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  31.250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106.262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56529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2015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  30.437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  39.063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  69.500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556529"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2016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/>
                        <a:t>     123.806    </a:t>
                      </a:r>
                      <a:endParaRPr lang="tr-TR" sz="3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    48.828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3200" u="none" strike="noStrike" dirty="0"/>
                        <a:t>     172.634    </a:t>
                      </a:r>
                      <a:endParaRPr lang="tr-TR" sz="3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A192466-0480-433B-A4AE-CDEE1C27E3FE}" type="slidenum">
              <a:rPr lang="tr-TR" smtClean="0"/>
              <a:pPr/>
              <a:t>17</a:t>
            </a:fld>
            <a:endParaRPr lang="tr-TR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Kurumsal Performans Yönetim Sistemi</a:t>
            </a:r>
          </a:p>
        </p:txBody>
      </p:sp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287" y="847181"/>
            <a:ext cx="6791325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2700A6-4F06-497C-AF4E-D81984CECB3A}" type="slidenum">
              <a:rPr lang="tr-TR" smtClean="0"/>
              <a:pPr/>
              <a:t>18</a:t>
            </a:fld>
            <a:endParaRPr lang="tr-TR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Süreç İyileştirme Çalışmaları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693738"/>
            <a:ext cx="827087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tr-TR" b="1" dirty="0" smtClean="0"/>
              <a:t> Derhal Yapılan Çalışmalar </a:t>
            </a:r>
          </a:p>
          <a:p>
            <a:pPr lvl="1" eaLnBrk="0" hangingPunct="0">
              <a:buFont typeface="Wingdings" pitchFamily="2" charset="2"/>
              <a:buChar char="ü"/>
            </a:pPr>
            <a:r>
              <a:rPr lang="tr-TR" b="1" dirty="0" smtClean="0"/>
              <a:t> </a:t>
            </a:r>
            <a:r>
              <a:rPr lang="tr-TR" dirty="0" smtClean="0"/>
              <a:t>Müşteri ilişkileri ekibi güçlendirildi</a:t>
            </a:r>
          </a:p>
          <a:p>
            <a:pPr lvl="1" eaLnBrk="0" hangingPunct="0"/>
            <a:r>
              <a:rPr lang="tr-TR" dirty="0" smtClean="0"/>
              <a:t> </a:t>
            </a:r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Üst düzey ziyaretler 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Teknik seviyede ziyaretler başlatıldı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Çalıştay, anket ve seminerler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Süreçler tek tek incelenerek eksik ve iyileştirilebilecek noktalar tespit edildi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Kurumsal performansı ölçmek için yazılım ve donanım yatırımları yapıldı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Kurumsal performans ölçüm metrikleri çıkartıldı</a:t>
            </a: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2700A6-4F06-497C-AF4E-D81984CECB3A}" type="slidenum">
              <a:rPr lang="tr-TR" smtClean="0"/>
              <a:pPr/>
              <a:t>19</a:t>
            </a:fld>
            <a:endParaRPr lang="tr-TR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Süreç İyileştirme Çalışmaları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611358"/>
            <a:ext cx="845978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tr-TR" b="1" dirty="0" smtClean="0"/>
              <a:t> Önümüzdeki Dönem İçinde Yapılacak İyileştirmeler </a:t>
            </a:r>
          </a:p>
          <a:p>
            <a:pPr lvl="1" eaLnBrk="0" hangingPunct="0">
              <a:buFont typeface="Wingdings" pitchFamily="2" charset="2"/>
              <a:buChar char="ü"/>
            </a:pPr>
            <a:r>
              <a:rPr lang="tr-TR" b="1" dirty="0" smtClean="0"/>
              <a:t> </a:t>
            </a:r>
            <a:r>
              <a:rPr lang="tr-TR" dirty="0" smtClean="0"/>
              <a:t>Bir CRM altyapsı oluşturulacak ve sahada müşteri ziyaretleri periyodik olarak gerçekleştirilecek.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Teknik bileşenlerde olduğu gibi müşteri memnuniyetini ölçecek bir altyapı oluşturulacak ve izlenecek. Sonuçlar üst yönetim ile paylaşılacak. 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Süreçler müşteri odaklı olarak iyileştirilecek.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Çalışan memnuniyetini ve motivasyonunu yükseltecek iyileştirmeler yapılacak.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Gelişmiş bir raporlama altyapısı oluşturulack. Müşteri hem sertifika durum bilgisini hem de kurumsal performansı ile ilgili bazı bilgilere ulaşabilecek.</a:t>
            </a: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BBFF3D-F792-45D6-B9CB-F4291418CB04}" type="slidenum">
              <a:rPr lang="tr-TR" smtClean="0"/>
              <a:pPr/>
              <a:t>2</a:t>
            </a:fld>
            <a:endParaRPr lang="tr-TR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/>
              <a:t>Sunum Planı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71600"/>
            <a:ext cx="8458200" cy="39624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tr-TR" sz="3200" dirty="0" smtClean="0"/>
              <a:t>Kamu Sertifikasyon Merkezi (Kamu SM)</a:t>
            </a:r>
          </a:p>
          <a:p>
            <a:pPr eaLnBrk="1" hangingPunct="1">
              <a:lnSpc>
                <a:spcPct val="110000"/>
              </a:lnSpc>
            </a:pPr>
            <a:r>
              <a:rPr lang="tr-TR" sz="3200" dirty="0" smtClean="0"/>
              <a:t>Ürünler ve Hizmetler</a:t>
            </a:r>
          </a:p>
          <a:p>
            <a:pPr eaLnBrk="1" hangingPunct="1">
              <a:lnSpc>
                <a:spcPct val="110000"/>
              </a:lnSpc>
            </a:pPr>
            <a:r>
              <a:rPr lang="tr-TR" sz="3200" dirty="0" smtClean="0"/>
              <a:t>Sayılarla Kamu SM ve E-İmza</a:t>
            </a:r>
          </a:p>
          <a:p>
            <a:pPr eaLnBrk="1" hangingPunct="1">
              <a:lnSpc>
                <a:spcPct val="110000"/>
              </a:lnSpc>
            </a:pPr>
            <a:r>
              <a:rPr lang="tr-TR" sz="3200" dirty="0" smtClean="0"/>
              <a:t>Yeni Dönem Kamu SM Stratejileri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tr-TR" sz="3200" dirty="0" smtClean="0">
              <a:solidFill>
                <a:srgbClr val="0000CC"/>
              </a:solidFill>
            </a:endParaRPr>
          </a:p>
        </p:txBody>
      </p:sp>
      <p:pic>
        <p:nvPicPr>
          <p:cNvPr id="17412" name="Picture 11" descr="\\Cluster\Paylasim\MIIG\Sunular\Berkanın Üzerinde Çalıştığı Sunumlar\Sunu Fotoğrafları\Alper\Kamusm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8638" y="4589463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2700A6-4F06-497C-AF4E-D81984CECB3A}" type="slidenum">
              <a:rPr lang="tr-TR" smtClean="0"/>
              <a:pPr/>
              <a:t>20</a:t>
            </a:fld>
            <a:endParaRPr lang="tr-TR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Süreç İyileştirme Çalışmaları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693738"/>
            <a:ext cx="82708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tr-TR" b="1" dirty="0" smtClean="0"/>
              <a:t> Önümüzdeki Dönem İçinde Yapılacak İyileştirmeler </a:t>
            </a:r>
          </a:p>
          <a:p>
            <a:pPr lvl="1" eaLnBrk="0" hangingPunct="0"/>
            <a:r>
              <a:rPr lang="tr-TR" dirty="0" smtClean="0"/>
              <a:t> </a:t>
            </a:r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Bilgi sistemleri altyapısı güçlendirilecek.</a:t>
            </a:r>
          </a:p>
          <a:p>
            <a:pPr lvl="1" eaLnBrk="0" hangingPunct="0">
              <a:buFont typeface="Wingdings" pitchFamily="2" charset="2"/>
              <a:buChar char="ü"/>
            </a:pPr>
            <a:endParaRPr lang="tr-TR" dirty="0" smtClean="0"/>
          </a:p>
          <a:p>
            <a:pPr lvl="1" eaLnBrk="0" hangingPunct="0">
              <a:buFont typeface="Wingdings" pitchFamily="2" charset="2"/>
              <a:buChar char="ü"/>
            </a:pPr>
            <a:r>
              <a:rPr lang="tr-TR" dirty="0" smtClean="0"/>
              <a:t> Tüm bu hedeflere ulaşmak için yapısal değişikliklere gidilecek.</a:t>
            </a: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2700A6-4F06-497C-AF4E-D81984CECB3A}" type="slidenum">
              <a:rPr lang="tr-TR" smtClean="0"/>
              <a:pPr/>
              <a:t>21</a:t>
            </a:fld>
            <a:endParaRPr lang="tr-TR" smtClean="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Süreç İyileştirme Çalışmaları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84213" y="693738"/>
            <a:ext cx="8270875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tr-TR" sz="3000" b="1" dirty="0" smtClean="0"/>
              <a:t>Sonuç</a:t>
            </a:r>
            <a:r>
              <a:rPr lang="tr-TR" b="1" dirty="0" smtClean="0"/>
              <a:t> </a:t>
            </a:r>
          </a:p>
          <a:p>
            <a:pPr lvl="1" eaLnBrk="0" hangingPunct="0"/>
            <a:r>
              <a:rPr lang="tr-TR" dirty="0" smtClean="0"/>
              <a:t> </a:t>
            </a:r>
          </a:p>
          <a:p>
            <a:pPr lvl="1" algn="just" eaLnBrk="0" hangingPunct="0"/>
            <a:r>
              <a:rPr lang="tr-TR" sz="3000" dirty="0" smtClean="0"/>
              <a:t>	Tüm perspektifleri ile dengeli, müşteri odaklı, teknolojik yenilikleri takip eden, öncü ve finansal olarak öz yeterliliğini sağlamış bir birim oluşmaktadır.</a:t>
            </a: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D6FA04A-5CBB-428A-948F-8A115548B0C6}" type="slidenum">
              <a:rPr lang="tr-TR" smtClean="0"/>
              <a:pPr/>
              <a:t>22</a:t>
            </a:fld>
            <a:endParaRPr lang="tr-TR" smtClean="0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Sorular</a:t>
            </a: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white">
          <a:xfrm>
            <a:off x="685800" y="6096000"/>
            <a:ext cx="845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tr-TR" sz="1400">
                <a:solidFill>
                  <a:schemeClr val="bg1"/>
                </a:solidFill>
              </a:rPr>
              <a:t>İletişim :</a:t>
            </a:r>
          </a:p>
          <a:p>
            <a:pPr marL="342900" indent="-342900">
              <a:lnSpc>
                <a:spcPct val="11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tr-TR" sz="1200">
                <a:solidFill>
                  <a:schemeClr val="bg1"/>
                </a:solidFill>
              </a:rPr>
              <a:t>Tel    : (0262) 648 1000    		     Faks    : (0262) 648 1100                       e-posta :bilgi@kamusm.gov.tr</a:t>
            </a:r>
          </a:p>
        </p:txBody>
      </p:sp>
      <p:pic>
        <p:nvPicPr>
          <p:cNvPr id="63493" name="Picture 8" descr="\\Cluster\Paylasim\MIIG\Sunular\Berkanın Üzerinde Çalıştığı Sunumlar\Sunu Fotoğrafları\Alper\Soru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5988" y="2541593"/>
            <a:ext cx="2716212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41116" y="1620704"/>
            <a:ext cx="79200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Teşekkür ederiz</a:t>
            </a:r>
            <a:r>
              <a:rPr kumimoji="0" lang="tr-TR" sz="4000" b="1" i="1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!</a:t>
            </a:r>
            <a:endParaRPr kumimoji="0" lang="tr-TR" sz="4000" b="1" i="1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3EBB70-1A08-4800-A05D-8C1CCCD8BC00}" type="slidenum">
              <a:rPr lang="tr-TR" smtClean="0"/>
              <a:pPr/>
              <a:t>3</a:t>
            </a:fld>
            <a:endParaRPr lang="tr-TR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Neden Kamu SM</a:t>
            </a: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8788" y="655318"/>
            <a:ext cx="8495211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sz="2800" dirty="0" smtClean="0"/>
              <a:t>2004/21 Sayılı Başbakanlık Genelgesi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tr-TR" sz="2800" b="1" dirty="0" smtClean="0"/>
              <a:t>Amaç: </a:t>
            </a:r>
            <a:r>
              <a:rPr lang="tr-TR" sz="2800" dirty="0" smtClean="0"/>
              <a:t/>
            </a:r>
            <a:br>
              <a:rPr lang="tr-TR" sz="2800" dirty="0" smtClean="0"/>
            </a:br>
            <a:r>
              <a:rPr lang="tr-TR" sz="2800" b="1" dirty="0" smtClean="0"/>
              <a:t>Bütün kamu kurum ve kuruluşlarının elektronik sertifika ihtiyaçlarının tek merkezden </a:t>
            </a:r>
            <a:r>
              <a:rPr lang="tr-TR" sz="2800" b="1" dirty="0" smtClean="0"/>
              <a:t>sağlanması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kumimoji="0" lang="tr-TR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Güvenli,</a:t>
            </a:r>
            <a:r>
              <a:rPr kumimoji="0" lang="tr-TR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rtak ve standart bir yapının kurulması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Tekrarlanan altyapı yatırımlarının önlenmesi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Maliyetin düşürülerek kaynak israfının önlenmesi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Ulusal bilgi ve tecrübe birikiminin kullanılması</a:t>
            </a:r>
          </a:p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ekonomik ve etkin çözüm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3EBB70-1A08-4800-A05D-8C1CCCD8BC00}" type="slidenum">
              <a:rPr lang="tr-TR" smtClean="0"/>
              <a:pPr/>
              <a:t>4</a:t>
            </a:fld>
            <a:endParaRPr lang="tr-TR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Kamu Sertifikasyon Merkezi</a:t>
            </a:r>
            <a:endParaRPr lang="tr-TR" dirty="0" smtClean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8789" y="655318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tr-T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Kamu SM Gebze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Kurumsal ve bireysel başvurularının işlenmesi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Sertifika üretimi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Sevkiyat ve Arşiv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Çağrı merkezi hizmeti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Bilgi sistemleri altyapısı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ESHS projeleri yönetimi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Müşteri</a:t>
            </a:r>
            <a:r>
              <a:rPr kumimoji="0" lang="tr-TR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ilişkileri birimi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baseline="0" dirty="0" smtClean="0">
                <a:solidFill>
                  <a:srgbClr val="FF0000"/>
                </a:solidFill>
                <a:latin typeface="+mn-lt"/>
              </a:rPr>
              <a:t>Eğitim</a:t>
            </a:r>
            <a:r>
              <a:rPr lang="tr-TR" sz="2800" kern="0" dirty="0" smtClean="0">
                <a:solidFill>
                  <a:srgbClr val="FF0000"/>
                </a:solidFill>
                <a:latin typeface="+mn-lt"/>
              </a:rPr>
              <a:t> ve danışmanlık</a:t>
            </a:r>
            <a:endParaRPr kumimoji="0" lang="tr-TR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3EBB70-1A08-4800-A05D-8C1CCCD8BC00}" type="slidenum">
              <a:rPr lang="tr-TR" smtClean="0"/>
              <a:pPr/>
              <a:t>5</a:t>
            </a:fld>
            <a:endParaRPr lang="tr-TR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Kamu Sertifikasyon Merkezi</a:t>
            </a:r>
            <a:endParaRPr lang="tr-TR" dirty="0" smtClean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48789" y="655318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tr-T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Kamu SM Ankara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E-imza uyum denetimi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E-imza kütüphaneleri teknik destek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dirty="0" smtClean="0">
                <a:latin typeface="+mn-lt"/>
              </a:rPr>
              <a:t>Eğitim ve danışmanlık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Müşteri</a:t>
            </a:r>
            <a:r>
              <a:rPr kumimoji="0" lang="tr-TR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ilişkileri birimi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tr-TR" sz="2800" kern="0" baseline="0" dirty="0" smtClean="0">
                <a:solidFill>
                  <a:srgbClr val="FF0000"/>
                </a:solidFill>
                <a:latin typeface="+mn-lt"/>
              </a:rPr>
              <a:t>Acil sertifika üretimi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tr-TR" sz="28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Sevkiyat (VIP)</a:t>
            </a:r>
            <a:endParaRPr kumimoji="0" lang="tr-TR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Kamu Sertifikasyon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AC671-98D2-49A2-BADC-F80353912FB7}" type="slidenum">
              <a:rPr lang="tr-TR" smtClean="0"/>
              <a:pPr>
                <a:defRPr/>
              </a:pPr>
              <a:t>6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Tasnif Dışı</a:t>
            </a:r>
            <a:endParaRPr lang="tr-TR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71117" y="701583"/>
            <a:ext cx="8085137" cy="564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Üretilmiş 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sertifika 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sayısı (NES)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~190.000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Aktif sertifika sayısı 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(NES)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: 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</a:t>
            </a: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146.000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lang="tr-TR" sz="2800" kern="0" dirty="0" smtClean="0">
                <a:latin typeface="+mn-lt"/>
              </a:rPr>
              <a:t>Aktif sertifika sayısı (VPN,Login)	: ~90.520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Mali mühür sertifika sayısı		: 240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lang="tr-TR" sz="2800" kern="0" dirty="0" smtClean="0">
                <a:latin typeface="+mn-lt"/>
              </a:rPr>
              <a:t>Zaman damgası sayısı		: ~5.250.000</a:t>
            </a:r>
            <a:endParaRPr kumimoji="0" lang="tr-TR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Sertifika verilen birim sayısı 	: 524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tr-TR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Yazılım verilen kurum sayısı 	: 41</a:t>
            </a:r>
          </a:p>
        </p:txBody>
      </p:sp>
    </p:spTree>
  </p:cSld>
  <p:clrMapOvr>
    <a:masterClrMapping/>
  </p:clrMapOvr>
  <p:transition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Kamu Sertifikasyon Merkezi Organizasyon Yapısı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AAC671-98D2-49A2-BADC-F80353912FB7}" type="slidenum">
              <a:rPr lang="tr-TR" smtClean="0"/>
              <a:pPr>
                <a:defRPr/>
              </a:pPr>
              <a:t>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Tasnif Dışı</a:t>
            </a:r>
            <a:endParaRPr lang="tr-TR"/>
          </a:p>
        </p:txBody>
      </p:sp>
      <p:pic>
        <p:nvPicPr>
          <p:cNvPr id="1026" name="Picture 2" descr="I:\KamuSM\Diger Dokumanlar\Cizim\Organizasyon Semasi\Arşiv\16-06-2011_KSMOrganizasyonSemasi_Isims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023" y="653142"/>
            <a:ext cx="8020594" cy="6204857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Ürünler </a:t>
            </a:r>
            <a:r>
              <a:rPr lang="tr-TR" dirty="0" smtClean="0"/>
              <a:t>ve Hizmetler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735013" y="765175"/>
            <a:ext cx="8229600" cy="5976938"/>
          </a:xfrm>
        </p:spPr>
        <p:txBody>
          <a:bodyPr/>
          <a:lstStyle/>
          <a:p>
            <a:pPr>
              <a:buNone/>
            </a:pPr>
            <a:r>
              <a:rPr lang="tr-TR" sz="2800" b="1" dirty="0" smtClean="0"/>
              <a:t>Ürünler</a:t>
            </a:r>
          </a:p>
          <a:p>
            <a:r>
              <a:rPr lang="tr-TR" sz="2800" dirty="0" smtClean="0"/>
              <a:t>Nitelikli Elektronik Sertifika (NES)</a:t>
            </a:r>
          </a:p>
          <a:p>
            <a:r>
              <a:rPr lang="tr-TR" sz="2800" dirty="0" smtClean="0"/>
              <a:t>Mobil NES</a:t>
            </a:r>
          </a:p>
          <a:p>
            <a:r>
              <a:rPr lang="tr-TR" sz="2800" dirty="0" smtClean="0"/>
              <a:t>Niteliksiz Elektronik Sertifika (VPN, Login vb )</a:t>
            </a:r>
          </a:p>
          <a:p>
            <a:r>
              <a:rPr lang="tr-TR" sz="2800" dirty="0" smtClean="0"/>
              <a:t>SSL ve Joker SSL Sertifikası</a:t>
            </a:r>
          </a:p>
          <a:p>
            <a:r>
              <a:rPr lang="tr-TR" sz="2800" dirty="0" smtClean="0"/>
              <a:t>Mali Mühür Sertifikası</a:t>
            </a:r>
          </a:p>
          <a:p>
            <a:r>
              <a:rPr lang="tr-TR" sz="2800" dirty="0" smtClean="0"/>
              <a:t>AKIS Akıllı Kart</a:t>
            </a:r>
          </a:p>
          <a:p>
            <a:r>
              <a:rPr lang="tr-TR" sz="2800" dirty="0" smtClean="0"/>
              <a:t>Akıllı Kart Okuyucu</a:t>
            </a:r>
          </a:p>
          <a:p>
            <a:r>
              <a:rPr lang="tr-TR" sz="2800" dirty="0" smtClean="0"/>
              <a:t>E-imza kütüphaneleri (Java, .NET)</a:t>
            </a:r>
          </a:p>
          <a:p>
            <a:r>
              <a:rPr lang="tr-TR" sz="2800" dirty="0" smtClean="0"/>
              <a:t>Yazılımlar (ESYA, </a:t>
            </a:r>
            <a:r>
              <a:rPr lang="tr-TR" sz="2800" dirty="0" smtClean="0"/>
              <a:t>ÇİSDUP, ZD)</a:t>
            </a:r>
          </a:p>
          <a:p>
            <a:r>
              <a:rPr lang="tr-TR" sz="2800" dirty="0" smtClean="0">
                <a:solidFill>
                  <a:srgbClr val="FF0000"/>
                </a:solidFill>
              </a:rPr>
              <a:t>Kurumsal Mühür (E-Yazışma)</a:t>
            </a:r>
            <a:endParaRPr lang="tr-TR" sz="2800" dirty="0" smtClean="0">
              <a:solidFill>
                <a:srgbClr val="FF0000"/>
              </a:solidFill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C2DA795-7754-4718-9E2D-0BB7CC1FEAB7}" type="slidenum">
              <a:rPr lang="tr-TR" smtClean="0"/>
              <a:pPr/>
              <a:t>8</a:t>
            </a:fld>
            <a:endParaRPr lang="tr-TR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Ürün ve Hizmetler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735013" y="765175"/>
            <a:ext cx="8229600" cy="5976938"/>
          </a:xfrm>
        </p:spPr>
        <p:txBody>
          <a:bodyPr/>
          <a:lstStyle/>
          <a:p>
            <a:pPr>
              <a:buNone/>
            </a:pPr>
            <a:r>
              <a:rPr lang="tr-TR" sz="2800" b="1" dirty="0" smtClean="0"/>
              <a:t>Hizmetler</a:t>
            </a:r>
          </a:p>
          <a:p>
            <a:r>
              <a:rPr lang="tr-TR" sz="2800" dirty="0" smtClean="0"/>
              <a:t>E-imza uyum denetimi</a:t>
            </a:r>
          </a:p>
          <a:p>
            <a:r>
              <a:rPr lang="tr-TR" sz="2800" dirty="0" smtClean="0"/>
              <a:t>Danışmanlık ve eğitim</a:t>
            </a:r>
          </a:p>
          <a:p>
            <a:r>
              <a:rPr lang="tr-TR" sz="2800" dirty="0" smtClean="0"/>
              <a:t>Zaman damgası hizmeti</a:t>
            </a:r>
          </a:p>
          <a:p>
            <a:r>
              <a:rPr lang="tr-TR" sz="2800" dirty="0" smtClean="0"/>
              <a:t>Kayıtçı hizmeti</a:t>
            </a:r>
          </a:p>
          <a:p>
            <a:r>
              <a:rPr lang="tr-TR" sz="2800" dirty="0" smtClean="0"/>
              <a:t>Gözetmen hizmeti</a:t>
            </a:r>
          </a:p>
          <a:p>
            <a:r>
              <a:rPr lang="tr-TR" sz="2800" dirty="0" smtClean="0"/>
              <a:t>Raporlama hizmeti</a:t>
            </a:r>
          </a:p>
          <a:p>
            <a:pPr lvl="1"/>
            <a:r>
              <a:rPr lang="tr-TR" sz="2800" dirty="0" smtClean="0"/>
              <a:t>Web sayfası üzerinden raporlara erişim</a:t>
            </a:r>
          </a:p>
          <a:p>
            <a:pPr lvl="1"/>
            <a:r>
              <a:rPr lang="tr-TR" sz="2800" dirty="0" smtClean="0"/>
              <a:t>Web servis üzerinden raporlara erişim</a:t>
            </a:r>
          </a:p>
          <a:p>
            <a:r>
              <a:rPr lang="tr-TR" sz="2800" dirty="0" smtClean="0"/>
              <a:t>Vaka takip hizmeti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C2DA795-7754-4718-9E2D-0BB7CC1FEAB7}" type="slidenum">
              <a:rPr lang="tr-TR" smtClean="0"/>
              <a:pPr/>
              <a:t>9</a:t>
            </a:fld>
            <a:endParaRPr lang="tr-TR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tr-TR" smtClean="0"/>
              <a:t>Tasnif Dışı</a:t>
            </a:r>
          </a:p>
        </p:txBody>
      </p:sp>
    </p:spTree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Custom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Custom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4632</TotalTime>
  <Words>693</Words>
  <Application>Microsoft Office PowerPoint</Application>
  <PresentationFormat>On-screen Show (4:3)</PresentationFormat>
  <Paragraphs>258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Custom Design</vt:lpstr>
      <vt:lpstr>Slide 1</vt:lpstr>
      <vt:lpstr>Sunum Planı</vt:lpstr>
      <vt:lpstr>Neden Kamu SM</vt:lpstr>
      <vt:lpstr>Kamu Sertifikasyon Merkezi</vt:lpstr>
      <vt:lpstr>Kamu Sertifikasyon Merkezi</vt:lpstr>
      <vt:lpstr>Kamu Sertifikasyon Merkezi</vt:lpstr>
      <vt:lpstr>Kamu Sertifikasyon Merkezi Organizasyon Yapısı</vt:lpstr>
      <vt:lpstr>Ürünler ve Hizmetler</vt:lpstr>
      <vt:lpstr>Ürün ve Hizmetler</vt:lpstr>
      <vt:lpstr>Yıllara Göre Üretilen Sertifika Sayısı</vt:lpstr>
      <vt:lpstr>Toplam Üretilen Sertifika Sayısı</vt:lpstr>
      <vt:lpstr>Kurumlarda Sertifika Kullanımı</vt:lpstr>
      <vt:lpstr>Kurumlara Göre Kullanılabilir Sertifika Oranları</vt:lpstr>
      <vt:lpstr>Kamu SM – Zaman Damgası</vt:lpstr>
      <vt:lpstr>E-imza Kullanılan Başlıca Projeler</vt:lpstr>
      <vt:lpstr>Kamu SM – 2012-2016 NES Öngörüsü</vt:lpstr>
      <vt:lpstr>Kurumsal Performans Yönetim Sistemi</vt:lpstr>
      <vt:lpstr>Süreç İyileştirme Çalışmaları</vt:lpstr>
      <vt:lpstr>Süreç İyileştirme Çalışmaları</vt:lpstr>
      <vt:lpstr>Süreç İyileştirme Çalışmaları</vt:lpstr>
      <vt:lpstr>Süreç İyileştirme Çalışmaları</vt:lpstr>
      <vt:lpstr>Sorular</vt:lpstr>
    </vt:vector>
  </TitlesOfParts>
  <Company>UEKAE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Kamu Sertifikasyon Merkezi</dc:title>
  <dc:creator>ersin.gulacti</dc:creator>
  <dc:description>Kamu SM Tanıtım Sunumu</dc:description>
  <cp:lastModifiedBy>erolk</cp:lastModifiedBy>
  <cp:revision>298</cp:revision>
  <dcterms:created xsi:type="dcterms:W3CDTF">2006-06-19T10:13:53Z</dcterms:created>
  <dcterms:modified xsi:type="dcterms:W3CDTF">2011-11-29T00:53:01Z</dcterms:modified>
</cp:coreProperties>
</file>