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92" r:id="rId2"/>
  </p:sldMasterIdLst>
  <p:notesMasterIdLst>
    <p:notesMasterId r:id="rId21"/>
  </p:notesMasterIdLst>
  <p:handoutMasterIdLst>
    <p:handoutMasterId r:id="rId22"/>
  </p:handoutMasterIdLst>
  <p:sldIdLst>
    <p:sldId id="256" r:id="rId3"/>
    <p:sldId id="548" r:id="rId4"/>
    <p:sldId id="666" r:id="rId5"/>
    <p:sldId id="667" r:id="rId6"/>
    <p:sldId id="671" r:id="rId7"/>
    <p:sldId id="672" r:id="rId8"/>
    <p:sldId id="673" r:id="rId9"/>
    <p:sldId id="669" r:id="rId10"/>
    <p:sldId id="668" r:id="rId11"/>
    <p:sldId id="675" r:id="rId12"/>
    <p:sldId id="676" r:id="rId13"/>
    <p:sldId id="674" r:id="rId14"/>
    <p:sldId id="657" r:id="rId15"/>
    <p:sldId id="658" r:id="rId16"/>
    <p:sldId id="678" r:id="rId17"/>
    <p:sldId id="681" r:id="rId18"/>
    <p:sldId id="677" r:id="rId19"/>
    <p:sldId id="655" r:id="rId20"/>
  </p:sldIdLst>
  <p:sldSz cx="9906000" cy="6858000" type="A4"/>
  <p:notesSz cx="143510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19B"/>
    <a:srgbClr val="FF0101"/>
    <a:srgbClr val="F8BAF1"/>
    <a:srgbClr val="92E2F2"/>
    <a:srgbClr val="FBDFA2"/>
    <a:srgbClr val="7F9FB6"/>
    <a:srgbClr val="3085BE"/>
    <a:srgbClr val="286FA0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26" autoAdjust="0"/>
    <p:restoredTop sz="84507" autoAdjust="0"/>
  </p:normalViewPr>
  <p:slideViewPr>
    <p:cSldViewPr snapToGrid="0" snapToObjects="1">
      <p:cViewPr varScale="1">
        <p:scale>
          <a:sx n="88" d="100"/>
          <a:sy n="88" d="100"/>
        </p:scale>
        <p:origin x="-924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kabasakal.TK\&#199;al&#305;&#351;malar\e-imza\Y&#305;ll&#305;k%20Faaliyet%20Raporlar&#305;\Ayl&#305;k-&#220;&#231;ayl&#305;k%20Faaliyet%20Raporu-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kabasakal.TK\&#199;al&#305;&#351;malar\e-imza\Y&#305;ll&#305;k%20Faaliyet%20Raporlar&#305;\Ayl&#305;k-&#220;&#231;ayl&#305;k%20Faaliyet%20Raporu-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kabasakal.TK\AppData\Local\Microsoft\Windows\Temporary%20Internet%20Files\Content.Outlook\JTFQ5DYD\NES_KSM-&#214;zel_Say&#305;lar&#305;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100" b="1"/>
                </a:pPr>
                <a:endParaRPr lang="tr-TR"/>
              </a:p>
            </c:txPr>
            <c:showVal val="1"/>
          </c:dLbls>
          <c:cat>
            <c:numRef>
              <c:f>Aylık!$C$143:$I$143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 formatCode="[$-41F]mmmm\ yyyy;@">
                  <c:v>40756</c:v>
                </c:pt>
              </c:numCache>
            </c:numRef>
          </c:cat>
          <c:val>
            <c:numRef>
              <c:f>Aylık!$C$146:$I$146</c:f>
              <c:numCache>
                <c:formatCode>#,##0</c:formatCode>
                <c:ptCount val="7"/>
                <c:pt idx="0">
                  <c:v>2875</c:v>
                </c:pt>
                <c:pt idx="1">
                  <c:v>2875</c:v>
                </c:pt>
                <c:pt idx="2">
                  <c:v>10824</c:v>
                </c:pt>
                <c:pt idx="3">
                  <c:v>39835</c:v>
                </c:pt>
                <c:pt idx="4">
                  <c:v>110801</c:v>
                </c:pt>
                <c:pt idx="5">
                  <c:v>209203</c:v>
                </c:pt>
                <c:pt idx="6">
                  <c:v>315235</c:v>
                </c:pt>
              </c:numCache>
            </c:numRef>
          </c:val>
        </c:ser>
        <c:axId val="89183360"/>
        <c:axId val="89184896"/>
      </c:barChart>
      <c:catAx>
        <c:axId val="891833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tr-TR"/>
          </a:p>
        </c:txPr>
        <c:crossAx val="89184896"/>
        <c:crosses val="autoZero"/>
        <c:auto val="1"/>
        <c:lblAlgn val="ctr"/>
        <c:lblOffset val="100"/>
      </c:catAx>
      <c:valAx>
        <c:axId val="89184896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b="1"/>
            </a:pPr>
            <a:endParaRPr lang="tr-TR"/>
          </a:p>
        </c:txPr>
        <c:crossAx val="89183360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chart>
    <c:plotArea>
      <c:layout>
        <c:manualLayout>
          <c:layoutTarget val="inner"/>
          <c:xMode val="edge"/>
          <c:yMode val="edge"/>
          <c:x val="9.2128904718052726E-2"/>
          <c:y val="1.9462973841123513E-2"/>
          <c:w val="0.88413929244760003"/>
          <c:h val="0.74368826055834081"/>
        </c:manualLayout>
      </c:layout>
      <c:barChart>
        <c:barDir val="col"/>
        <c:grouping val="clustered"/>
        <c:ser>
          <c:idx val="0"/>
          <c:order val="0"/>
          <c:tx>
            <c:v>Electronic Signature</c:v>
          </c:tx>
          <c:spPr>
            <a:solidFill>
              <a:srgbClr val="002060"/>
            </a:solidFill>
          </c:spPr>
          <c:dLbls>
            <c:dLbl>
              <c:idx val="2"/>
              <c:layout>
                <c:manualLayout>
                  <c:x val="-2.8169014084507043E-2"/>
                  <c:y val="0"/>
                </c:manualLayout>
              </c:layout>
              <c:showVal val="1"/>
            </c:dLbl>
            <c:showVal val="1"/>
          </c:dLbls>
          <c:cat>
            <c:numRef>
              <c:f>Aylık!$C$143:$I$143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 formatCode="[$-41F]mmmm\ yyyy;@">
                  <c:v>40756</c:v>
                </c:pt>
              </c:numCache>
            </c:numRef>
          </c:cat>
          <c:val>
            <c:numRef>
              <c:f>Aylık!$C$144:$I$144</c:f>
              <c:numCache>
                <c:formatCode>General</c:formatCode>
                <c:ptCount val="7"/>
                <c:pt idx="0">
                  <c:v>2875</c:v>
                </c:pt>
                <c:pt idx="1">
                  <c:v>10824</c:v>
                </c:pt>
                <c:pt idx="2" formatCode="#,##0">
                  <c:v>17298</c:v>
                </c:pt>
                <c:pt idx="3" formatCode="#,##0">
                  <c:v>44777</c:v>
                </c:pt>
                <c:pt idx="4" formatCode="#,##0">
                  <c:v>114675</c:v>
                </c:pt>
                <c:pt idx="5" formatCode="#,##0">
                  <c:v>201280</c:v>
                </c:pt>
                <c:pt idx="6" formatCode="#,##0">
                  <c:v>299409</c:v>
                </c:pt>
              </c:numCache>
            </c:numRef>
          </c:val>
        </c:ser>
        <c:ser>
          <c:idx val="1"/>
          <c:order val="1"/>
          <c:tx>
            <c:v>Mobile Electronic Signature</c:v>
          </c:tx>
          <c:spPr>
            <a:solidFill>
              <a:srgbClr val="C00000"/>
            </a:solidFill>
          </c:spPr>
          <c:dLbls>
            <c:dLbl>
              <c:idx val="2"/>
              <c:layout>
                <c:manualLayout>
                  <c:x val="7.511737089201896E-3"/>
                  <c:y val="7.5757575757575872E-3"/>
                </c:manualLayout>
              </c:layout>
              <c:showVal val="1"/>
            </c:dLbl>
            <c:showVal val="1"/>
          </c:dLbls>
          <c:cat>
            <c:numRef>
              <c:f>Aylık!$C$143:$I$143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 formatCode="[$-41F]mmmm\ yyyy;@">
                  <c:v>40756</c:v>
                </c:pt>
              </c:numCache>
            </c:numRef>
          </c:cat>
          <c:val>
            <c:numRef>
              <c:f>Aylık!$C$145:$I$145</c:f>
              <c:numCache>
                <c:formatCode>General</c:formatCode>
                <c:ptCount val="7"/>
                <c:pt idx="2" formatCode="#,##0">
                  <c:v>22537</c:v>
                </c:pt>
                <c:pt idx="3" formatCode="#,##0">
                  <c:v>66024</c:v>
                </c:pt>
                <c:pt idx="4" formatCode="#,##0">
                  <c:v>94528</c:v>
                </c:pt>
                <c:pt idx="5" formatCode="#,##0">
                  <c:v>113955</c:v>
                </c:pt>
                <c:pt idx="6" formatCode="#,##0">
                  <c:v>151683</c:v>
                </c:pt>
              </c:numCache>
            </c:numRef>
          </c:val>
        </c:ser>
        <c:axId val="89601920"/>
        <c:axId val="89603456"/>
      </c:barChart>
      <c:catAx>
        <c:axId val="89601920"/>
        <c:scaling>
          <c:orientation val="minMax"/>
        </c:scaling>
        <c:axPos val="b"/>
        <c:numFmt formatCode="General" sourceLinked="1"/>
        <c:tickLblPos val="nextTo"/>
        <c:crossAx val="89603456"/>
        <c:crosses val="autoZero"/>
        <c:auto val="1"/>
        <c:lblAlgn val="ctr"/>
        <c:lblOffset val="100"/>
      </c:catAx>
      <c:valAx>
        <c:axId val="89603456"/>
        <c:scaling>
          <c:orientation val="minMax"/>
        </c:scaling>
        <c:axPos val="l"/>
        <c:majorGridlines/>
        <c:numFmt formatCode="#,##0" sourceLinked="0"/>
        <c:tickLblPos val="nextTo"/>
        <c:crossAx val="89601920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r-TR"/>
  <c:chart>
    <c:view3D>
      <c:rAngAx val="1"/>
    </c:view3D>
    <c:plotArea>
      <c:layout>
        <c:manualLayout>
          <c:layoutTarget val="inner"/>
          <c:xMode val="edge"/>
          <c:yMode val="edge"/>
          <c:x val="0.10221681717904355"/>
          <c:y val="3.0939064594292878E-2"/>
          <c:w val="0.88046119875569251"/>
          <c:h val="0.77356211334336411"/>
        </c:manualLayout>
      </c:layout>
      <c:bar3DChart>
        <c:barDir val="col"/>
        <c:grouping val="clustered"/>
        <c:ser>
          <c:idx val="0"/>
          <c:order val="0"/>
          <c:tx>
            <c:strRef>
              <c:f>Sayfa4!$C$1</c:f>
              <c:strCache>
                <c:ptCount val="1"/>
                <c:pt idx="0">
                  <c:v>Kamu 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dLbls>
            <c:dLbl>
              <c:idx val="0"/>
              <c:layout>
                <c:manualLayout>
                  <c:x val="-7.0800665005475516E-3"/>
                  <c:y val="-2.3076937436762812E-2"/>
                </c:manualLayout>
              </c:layout>
              <c:showVal val="1"/>
            </c:dLbl>
            <c:dLbl>
              <c:idx val="1"/>
              <c:layout>
                <c:manualLayout>
                  <c:x val="3.5523981997825859E-3"/>
                  <c:y val="-2.3076923076923252E-2"/>
                </c:manualLayout>
              </c:layout>
              <c:showVal val="1"/>
            </c:dLbl>
            <c:dLbl>
              <c:idx val="2"/>
              <c:layout>
                <c:manualLayout>
                  <c:x val="5.920663666304329E-3"/>
                  <c:y val="-1.282051282051274E-2"/>
                </c:manualLayout>
              </c:layout>
              <c:showVal val="1"/>
            </c:dLbl>
            <c:dLbl>
              <c:idx val="3"/>
              <c:layout>
                <c:manualLayout>
                  <c:x val="1.776199099891294E-2"/>
                  <c:y val="-1.0256410256410263E-2"/>
                </c:manualLayout>
              </c:layout>
              <c:showVal val="1"/>
            </c:dLbl>
            <c:dLbl>
              <c:idx val="4"/>
              <c:layout>
                <c:manualLayout>
                  <c:x val="-1.4587788856793684E-2"/>
                  <c:y val="-3.4351350241374555E-2"/>
                </c:manualLayout>
              </c:layout>
              <c:showVal val="1"/>
            </c:dLbl>
            <c:dLbl>
              <c:idx val="5"/>
              <c:layout>
                <c:manualLayout>
                  <c:x val="-7.1047963995651804E-3"/>
                  <c:y val="-7.6923076923077014E-3"/>
                </c:manualLayout>
              </c:layout>
              <c:showVal val="1"/>
            </c:dLbl>
            <c:dLbl>
              <c:idx val="6"/>
              <c:layout>
                <c:manualLayout>
                  <c:x val="-1.7346782897138421E-2"/>
                  <c:y val="-2.0126306278725071E-2"/>
                </c:manualLayout>
              </c:layout>
              <c:showVal val="1"/>
            </c:dLbl>
            <c:numFmt formatCode="#,##0" sourceLinked="0"/>
            <c:txPr>
              <a:bodyPr/>
              <a:lstStyle/>
              <a:p>
                <a:pPr>
                  <a:defRPr b="1"/>
                </a:pPr>
                <a:endParaRPr lang="tr-TR"/>
              </a:p>
            </c:txPr>
            <c:showVal val="1"/>
          </c:dLbls>
          <c:cat>
            <c:strRef>
              <c:f>Sayfa4!$B$2:$B$8</c:f>
              <c:strCach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 Ağustos 2011</c:v>
                </c:pt>
              </c:strCache>
            </c:strRef>
          </c:cat>
          <c:val>
            <c:numRef>
              <c:f>Sayfa4!$C$2:$C$8</c:f>
              <c:numCache>
                <c:formatCode>General</c:formatCode>
                <c:ptCount val="7"/>
                <c:pt idx="0">
                  <c:v>1103</c:v>
                </c:pt>
                <c:pt idx="1">
                  <c:v>3898</c:v>
                </c:pt>
                <c:pt idx="2">
                  <c:v>5611</c:v>
                </c:pt>
                <c:pt idx="3">
                  <c:v>37154</c:v>
                </c:pt>
                <c:pt idx="4">
                  <c:v>10487</c:v>
                </c:pt>
                <c:pt idx="5">
                  <c:v>48805</c:v>
                </c:pt>
                <c:pt idx="6">
                  <c:v>70769</c:v>
                </c:pt>
              </c:numCache>
            </c:numRef>
          </c:val>
        </c:ser>
        <c:ser>
          <c:idx val="1"/>
          <c:order val="1"/>
          <c:tx>
            <c:strRef>
              <c:f>Sayfa4!$D$1</c:f>
              <c:strCache>
                <c:ptCount val="1"/>
                <c:pt idx="0">
                  <c:v>Özel</c:v>
                </c:pt>
              </c:strCache>
            </c:strRef>
          </c:tx>
          <c:spPr>
            <a:solidFill>
              <a:srgbClr val="B7C1EB">
                <a:lumMod val="50000"/>
              </a:srgbClr>
            </a:solidFill>
          </c:spPr>
          <c:dLbls>
            <c:dLbl>
              <c:idx val="0"/>
              <c:layout>
                <c:manualLayout>
                  <c:x val="1.7761990998912909E-2"/>
                  <c:y val="-1.5384615384615326E-2"/>
                </c:manualLayout>
              </c:layout>
              <c:showVal val="1"/>
            </c:dLbl>
            <c:dLbl>
              <c:idx val="1"/>
              <c:layout>
                <c:manualLayout>
                  <c:x val="2.523268743949085E-2"/>
                  <c:y val="-5.9014489939926452E-3"/>
                </c:manualLayout>
              </c:layout>
              <c:showVal val="1"/>
            </c:dLbl>
            <c:dLbl>
              <c:idx val="2"/>
              <c:layout>
                <c:manualLayout>
                  <c:x val="1.9336641166854476E-2"/>
                  <c:y val="-1.7755496731269586E-2"/>
                </c:manualLayout>
              </c:layout>
              <c:showVal val="1"/>
            </c:dLbl>
            <c:dLbl>
              <c:idx val="3"/>
              <c:layout>
                <c:manualLayout>
                  <c:x val="2.1692654189217071E-2"/>
                  <c:y val="-3.1440294801766771E-3"/>
                </c:manualLayout>
              </c:layout>
              <c:showVal val="1"/>
            </c:dLbl>
            <c:dLbl>
              <c:idx val="4"/>
              <c:layout>
                <c:manualLayout>
                  <c:x val="1.0657194599347757E-2"/>
                  <c:y val="-2.3076923076923155E-2"/>
                </c:manualLayout>
              </c:layout>
              <c:showVal val="1"/>
            </c:dLbl>
            <c:dLbl>
              <c:idx val="5"/>
              <c:layout>
                <c:manualLayout>
                  <c:x val="7.1047963995651804E-3"/>
                  <c:y val="-1.0256410256410263E-2"/>
                </c:manualLayout>
              </c:layout>
              <c:showVal val="1"/>
            </c:dLbl>
            <c:dLbl>
              <c:idx val="6"/>
              <c:layout>
                <c:manualLayout>
                  <c:x val="7.1047963995651804E-3"/>
                  <c:y val="-1.5384615384615417E-2"/>
                </c:manualLayout>
              </c:layout>
              <c:showVal val="1"/>
            </c:dLbl>
            <c:numFmt formatCode="#,##0" sourceLinked="0"/>
            <c:txPr>
              <a:bodyPr/>
              <a:lstStyle/>
              <a:p>
                <a:pPr>
                  <a:defRPr b="1"/>
                </a:pPr>
                <a:endParaRPr lang="tr-TR"/>
              </a:p>
            </c:txPr>
            <c:showVal val="1"/>
          </c:dLbls>
          <c:cat>
            <c:strRef>
              <c:f>Sayfa4!$B$2:$B$8</c:f>
              <c:strCach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 Ağustos 2011</c:v>
                </c:pt>
              </c:strCache>
            </c:strRef>
          </c:cat>
          <c:val>
            <c:numRef>
              <c:f>Sayfa4!$D$2:$D$8</c:f>
              <c:numCache>
                <c:formatCode>General</c:formatCode>
                <c:ptCount val="7"/>
                <c:pt idx="0">
                  <c:v>1772</c:v>
                </c:pt>
                <c:pt idx="1">
                  <c:v>6926</c:v>
                </c:pt>
                <c:pt idx="2">
                  <c:v>11687</c:v>
                </c:pt>
                <c:pt idx="3">
                  <c:v>7620</c:v>
                </c:pt>
                <c:pt idx="4">
                  <c:v>104188</c:v>
                </c:pt>
                <c:pt idx="5">
                  <c:v>152475</c:v>
                </c:pt>
                <c:pt idx="6">
                  <c:v>228640</c:v>
                </c:pt>
              </c:numCache>
            </c:numRef>
          </c:val>
        </c:ser>
        <c:dLbls>
          <c:showVal val="1"/>
        </c:dLbls>
        <c:shape val="box"/>
        <c:axId val="91293184"/>
        <c:axId val="91294720"/>
        <c:axId val="0"/>
      </c:bar3DChart>
      <c:catAx>
        <c:axId val="91293184"/>
        <c:scaling>
          <c:orientation val="minMax"/>
        </c:scaling>
        <c:axPos val="b"/>
        <c:tickLblPos val="nextTo"/>
        <c:crossAx val="91294720"/>
        <c:crosses val="autoZero"/>
        <c:auto val="1"/>
        <c:lblAlgn val="ctr"/>
        <c:lblOffset val="100"/>
      </c:catAx>
      <c:valAx>
        <c:axId val="91294720"/>
        <c:scaling>
          <c:orientation val="minMax"/>
        </c:scaling>
        <c:axPos val="l"/>
        <c:majorGridlines/>
        <c:numFmt formatCode="#,##0" sourceLinked="0"/>
        <c:tickLblPos val="nextTo"/>
        <c:crossAx val="912931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1302404891519989"/>
          <c:y val="0.9351585455550121"/>
          <c:w val="0.26528587597409886"/>
          <c:h val="5.0616597160255516E-2"/>
        </c:manualLayout>
      </c:layout>
    </c:legend>
    <c:plotVisOnly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tr-T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82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t" anchorCtr="0" compatLnSpc="1">
            <a:prstTxWarp prst="textNoShape">
              <a:avLst/>
            </a:prstTxWarp>
          </a:bodyPr>
          <a:lstStyle>
            <a:lvl1pPr algn="l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128000" y="0"/>
            <a:ext cx="62214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t" anchorCtr="0" compatLnSpc="1">
            <a:prstTxWarp prst="textNoShape">
              <a:avLst/>
            </a:prstTxWarp>
          </a:bodyPr>
          <a:lstStyle>
            <a:lvl1pPr algn="r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62182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b" anchorCtr="0" compatLnSpc="1">
            <a:prstTxWarp prst="textNoShape">
              <a:avLst/>
            </a:prstTxWarp>
          </a:bodyPr>
          <a:lstStyle>
            <a:lvl1pPr algn="l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128000" y="9432925"/>
            <a:ext cx="62214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b" anchorCtr="0" compatLnSpc="1">
            <a:prstTxWarp prst="textNoShape">
              <a:avLst/>
            </a:prstTxWarp>
          </a:bodyPr>
          <a:lstStyle>
            <a:lvl1pPr algn="r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fld id="{B374DED9-1267-437F-BA3A-F1BD400840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82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t" anchorCtr="0" compatLnSpc="1">
            <a:prstTxWarp prst="textNoShape">
              <a:avLst/>
            </a:prstTxWarp>
          </a:bodyPr>
          <a:lstStyle>
            <a:lvl1pPr algn="l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128000" y="0"/>
            <a:ext cx="62214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t" anchorCtr="0" compatLnSpc="1">
            <a:prstTxWarp prst="textNoShape">
              <a:avLst/>
            </a:prstTxWarp>
          </a:bodyPr>
          <a:lstStyle>
            <a:lvl1pPr algn="r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486275" y="744538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436688" y="4716463"/>
            <a:ext cx="1147762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62182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b" anchorCtr="0" compatLnSpc="1">
            <a:prstTxWarp prst="textNoShape">
              <a:avLst/>
            </a:prstTxWarp>
          </a:bodyPr>
          <a:lstStyle>
            <a:lvl1pPr algn="l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128000" y="9432925"/>
            <a:ext cx="62214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2743" tIns="66372" rIns="132743" bIns="66372" numCol="1" anchor="b" anchorCtr="0" compatLnSpc="1">
            <a:prstTxWarp prst="textNoShape">
              <a:avLst/>
            </a:prstTxWarp>
          </a:bodyPr>
          <a:lstStyle>
            <a:lvl1pPr algn="r" defTabSz="1327150">
              <a:buClrTx/>
              <a:buFontTx/>
              <a:buNone/>
              <a:defRPr sz="1700">
                <a:cs typeface="+mn-cs"/>
              </a:defRPr>
            </a:lvl1pPr>
          </a:lstStyle>
          <a:p>
            <a:pPr>
              <a:defRPr/>
            </a:pPr>
            <a:fld id="{09986230-087A-4289-BAD0-C6D2360EE60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F6CD32-9659-4B5A-8ED8-ADBDA54ABE6E}" type="slidenum">
              <a:rPr lang="fr-FR" smtClean="0">
                <a:cs typeface="Arial" charset="0"/>
              </a:rPr>
              <a:pPr/>
              <a:t>1</a:t>
            </a:fld>
            <a:endParaRPr lang="fr-FR" smtClean="0">
              <a:cs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 Yer Tutucusu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0424AC-092C-412D-A0BA-4A4A4712450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B483D5-AB67-40C5-B596-CD200A61CB85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 Yer Tutucusu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0424AC-092C-412D-A0BA-4A4A47124501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 Yer Tutucusu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0424AC-092C-412D-A0BA-4A4A47124501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ayt Görüntüsü Yer Tutucus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 Yer Tutucusu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6E8F3-B936-48AF-9594-5B4CD12CD3E7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 userDrawn="1"/>
        </p:nvSpPr>
        <p:spPr bwMode="auto">
          <a:xfrm>
            <a:off x="800100" y="1854200"/>
            <a:ext cx="8191500" cy="2801938"/>
          </a:xfrm>
          <a:prstGeom prst="roundRect">
            <a:avLst>
              <a:gd name="adj" fmla="val 6380"/>
            </a:avLst>
          </a:prstGeom>
          <a:solidFill>
            <a:srgbClr val="DDDDDD"/>
          </a:solidFill>
          <a:ln w="1270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tr-TR" sz="1800">
              <a:cs typeface="+mn-c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9571038" y="6735763"/>
            <a:ext cx="312737" cy="122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fld id="{0646E633-57AB-436F-BCC0-2D7D27D48C5C}" type="slidenum">
              <a:rPr lang="en-US" sz="800">
                <a:cs typeface="+mn-cs"/>
              </a:rPr>
              <a:pPr algn="r" eaLnBrk="0" hangingPunct="0">
                <a:defRPr/>
              </a:pPr>
              <a:t>‹#›</a:t>
            </a:fld>
            <a:endParaRPr lang="en-US" sz="800">
              <a:cs typeface="+mn-cs"/>
            </a:endParaRPr>
          </a:p>
        </p:txBody>
      </p:sp>
      <p:pic>
        <p:nvPicPr>
          <p:cNvPr id="6" name="Picture 9" descr="BTK_btk_kucu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3300" y="180975"/>
            <a:ext cx="26336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2"/>
          <p:cNvSpPr>
            <a:spLocks noChangeArrowheads="1"/>
          </p:cNvSpPr>
          <p:nvPr userDrawn="1"/>
        </p:nvSpPr>
        <p:spPr bwMode="auto">
          <a:xfrm>
            <a:off x="2235200" y="5375275"/>
            <a:ext cx="5473700" cy="1025525"/>
          </a:xfrm>
          <a:prstGeom prst="roundRect">
            <a:avLst>
              <a:gd name="adj" fmla="val 6380"/>
            </a:avLst>
          </a:prstGeom>
          <a:solidFill>
            <a:srgbClr val="DDDDDD"/>
          </a:solidFill>
          <a:ln w="1270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tr-TR" sz="1800"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776538" y="5054600"/>
            <a:ext cx="4386262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 sz="2400">
              <a:solidFill>
                <a:schemeClr val="tx2"/>
              </a:solidFill>
            </a:endParaRPr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57388" y="4351338"/>
            <a:ext cx="4868862" cy="304800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ctrTitle"/>
          </p:nvPr>
        </p:nvSpPr>
        <p:spPr bwMode="gray">
          <a:xfrm>
            <a:off x="1957388" y="2219325"/>
            <a:ext cx="4868862" cy="1612900"/>
          </a:xfrm>
          <a:ln algn="ctr"/>
        </p:spPr>
        <p:txBody>
          <a:bodyPr anchor="b"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7231063" y="231775"/>
            <a:ext cx="2278062" cy="6488113"/>
          </a:xfrm>
        </p:spPr>
        <p:txBody>
          <a:bodyPr vert="eaVert"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396875" y="231775"/>
            <a:ext cx="6681788" cy="6488113"/>
          </a:xfrm>
        </p:spPr>
        <p:txBody>
          <a:bodyPr vert="eaVert"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Başlık, İçerik ve 2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46113" y="231775"/>
            <a:ext cx="6804025" cy="863600"/>
          </a:xfrm>
        </p:spPr>
        <p:txBody>
          <a:bodyPr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396875" y="1433513"/>
            <a:ext cx="4479925" cy="5286375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2"/>
          </p:nvPr>
        </p:nvSpPr>
        <p:spPr>
          <a:xfrm>
            <a:off x="5029200" y="1433513"/>
            <a:ext cx="4479925" cy="2566987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3"/>
          </p:nvPr>
        </p:nvSpPr>
        <p:spPr>
          <a:xfrm>
            <a:off x="5029200" y="4152900"/>
            <a:ext cx="4479925" cy="2566988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Başlık ve İçerik Üzerind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46113" y="231775"/>
            <a:ext cx="6804025" cy="863600"/>
          </a:xfrm>
        </p:spPr>
        <p:txBody>
          <a:bodyPr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sz="half" idx="1"/>
          </p:nvPr>
        </p:nvSpPr>
        <p:spPr>
          <a:xfrm>
            <a:off x="396875" y="1433513"/>
            <a:ext cx="9112250" cy="2566987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396875" y="4152900"/>
            <a:ext cx="9112250" cy="2566988"/>
          </a:xfrm>
        </p:spPr>
        <p:txBody>
          <a:bodyPr/>
          <a:lstStyle/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660400" y="304800"/>
            <a:ext cx="8667750" cy="57150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>
          <a:xfrm>
            <a:off x="742950" y="6248400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EA6EEB-824B-40FB-A44D-47365E1269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Başlık, Metin ve 2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287169" y="305302"/>
            <a:ext cx="8190794" cy="89184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1443096" y="1628776"/>
            <a:ext cx="3944056" cy="496904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5533907" y="1628775"/>
            <a:ext cx="3944056" cy="241233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3"/>
          </p:nvPr>
        </p:nvSpPr>
        <p:spPr>
          <a:xfrm>
            <a:off x="5533907" y="4185486"/>
            <a:ext cx="3944056" cy="2412332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53533-60E3-4618-A2FF-EB0B806D62C2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8E69F-435B-4114-A77A-CC2449F1645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C061-026B-4338-B14B-5F76AE6E7C46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E4FF3-DF8E-4A25-87F4-F70BBB16661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B3E7F-A059-41FD-AA66-8B1F35B74CD9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6EBA-FEC5-430F-85F2-F660886B18F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31B9B-E000-4C6C-9524-A82AA28007B0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1F904-5C9B-4896-99B5-40633637832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73100" y="1625600"/>
            <a:ext cx="8871592" cy="4575175"/>
          </a:xfrm>
        </p:spPr>
        <p:txBody>
          <a:bodyPr/>
          <a:lstStyle/>
          <a:p>
            <a:pPr lvl="0"/>
            <a:r>
              <a:rPr lang="en-US" dirty="0" err="1" smtClean="0"/>
              <a:t>Asıl</a:t>
            </a:r>
            <a:r>
              <a:rPr lang="en-US" dirty="0" smtClean="0"/>
              <a:t> </a:t>
            </a:r>
            <a:r>
              <a:rPr lang="en-US" dirty="0" err="1" smtClean="0"/>
              <a:t>metin</a:t>
            </a:r>
            <a:r>
              <a:rPr lang="en-US" dirty="0" smtClean="0"/>
              <a:t> </a:t>
            </a:r>
            <a:r>
              <a:rPr lang="en-US" dirty="0" err="1" smtClean="0"/>
              <a:t>stillerini</a:t>
            </a:r>
            <a:r>
              <a:rPr lang="en-US" dirty="0" smtClean="0"/>
              <a:t> </a:t>
            </a:r>
            <a:r>
              <a:rPr lang="en-US" dirty="0" err="1" smtClean="0"/>
              <a:t>düzenlemek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tıklatın</a:t>
            </a:r>
            <a:endParaRPr lang="en-US" dirty="0" smtClean="0"/>
          </a:p>
          <a:p>
            <a:pPr lvl="1"/>
            <a:r>
              <a:rPr lang="en-US" dirty="0" err="1" smtClean="0"/>
              <a:t>İkinci</a:t>
            </a:r>
            <a:r>
              <a:rPr lang="en-US" dirty="0" smtClean="0"/>
              <a:t> </a:t>
            </a:r>
            <a:r>
              <a:rPr lang="en-US" dirty="0" err="1" smtClean="0"/>
              <a:t>düzey</a:t>
            </a:r>
            <a:endParaRPr lang="en-US" dirty="0" smtClean="0"/>
          </a:p>
          <a:p>
            <a:pPr lvl="2"/>
            <a:r>
              <a:rPr lang="en-US" dirty="0" err="1" smtClean="0"/>
              <a:t>Üçüncü</a:t>
            </a:r>
            <a:r>
              <a:rPr lang="en-US" dirty="0" smtClean="0"/>
              <a:t> </a:t>
            </a:r>
            <a:r>
              <a:rPr lang="en-US" dirty="0" err="1" smtClean="0"/>
              <a:t>düzey</a:t>
            </a:r>
            <a:endParaRPr lang="en-US" dirty="0" smtClean="0"/>
          </a:p>
          <a:p>
            <a:pPr lvl="3"/>
            <a:r>
              <a:rPr lang="en-US" dirty="0" err="1" smtClean="0"/>
              <a:t>Dördüncü</a:t>
            </a:r>
            <a:r>
              <a:rPr lang="en-US" dirty="0" smtClean="0"/>
              <a:t> </a:t>
            </a:r>
            <a:r>
              <a:rPr lang="en-US" dirty="0" err="1" smtClean="0"/>
              <a:t>düzey</a:t>
            </a:r>
            <a:endParaRPr lang="en-US" dirty="0" smtClean="0"/>
          </a:p>
          <a:p>
            <a:pPr lvl="4"/>
            <a:r>
              <a:rPr lang="en-US" dirty="0" err="1" smtClean="0"/>
              <a:t>Beşinci</a:t>
            </a:r>
            <a:r>
              <a:rPr lang="en-US" dirty="0" smtClean="0"/>
              <a:t> </a:t>
            </a:r>
            <a:r>
              <a:rPr lang="en-US" dirty="0" err="1" smtClean="0"/>
              <a:t>düzey</a:t>
            </a:r>
            <a:endParaRPr lang="tr-TR" dirty="0"/>
          </a:p>
        </p:txBody>
      </p:sp>
      <p:sp>
        <p:nvSpPr>
          <p:cNvPr id="5" name="4 Başlık"/>
          <p:cNvSpPr>
            <a:spLocks noGrp="1"/>
          </p:cNvSpPr>
          <p:nvPr>
            <p:ph type="title"/>
          </p:nvPr>
        </p:nvSpPr>
        <p:spPr>
          <a:xfrm>
            <a:off x="863600" y="393700"/>
            <a:ext cx="6743700" cy="863600"/>
          </a:xfrm>
        </p:spPr>
        <p:txBody>
          <a:bodyPr/>
          <a:lstStyle/>
          <a:p>
            <a:r>
              <a:rPr lang="tr-TR" dirty="0" smtClean="0"/>
              <a:t>Asıl başlık stili için tıklatın</a:t>
            </a:r>
            <a:endParaRPr lang="tr-T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4083-FF50-4E4F-A164-A62C0791F0D8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CBE7B-0EFF-49E4-94CA-CE44A686560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9D12B-D5FD-47BC-8189-BF36F2BBAE53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3A786-72CB-49EF-A727-6B2E58C421B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668B1-38F4-48FF-8839-D3840E1FBA11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0A2E-381F-46C2-83C6-6E006AA364B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0B185-98D3-45D7-B3F2-29484FF5D37B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5F056-5356-4C7E-B4BD-F7EABA76DD9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8134E-FD42-4BD8-9ED5-C14445E6FC77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CAF08-9817-4DBD-9989-193B75C44DB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DD019-584C-4302-B261-1649E4320FC1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D394C-FBDC-490C-AC0B-C546DCACA94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98DB5-CCE0-4CAD-B837-646B30635AE6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A2EB-DB35-400D-ACC4-4951A2AEE59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396875" y="1433513"/>
            <a:ext cx="4479925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5029200" y="1433513"/>
            <a:ext cx="4479925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Asıl başlık stili için tıklatın</a:t>
            </a:r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  <a:p>
            <a:pPr lvl="1"/>
            <a:r>
              <a:rPr lang="en-US" smtClean="0"/>
              <a:t>İkinci düzey</a:t>
            </a:r>
          </a:p>
          <a:p>
            <a:pPr lvl="2"/>
            <a:r>
              <a:rPr lang="en-US" smtClean="0"/>
              <a:t>Üçüncü düzey</a:t>
            </a:r>
          </a:p>
          <a:p>
            <a:pPr lvl="3"/>
            <a:r>
              <a:rPr lang="en-US" smtClean="0"/>
              <a:t>Dördüncü düzey</a:t>
            </a:r>
          </a:p>
          <a:p>
            <a:pPr lvl="4"/>
            <a:r>
              <a:rPr lang="en-US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AutoShape 2"/>
          <p:cNvSpPr>
            <a:spLocks noChangeArrowheads="1"/>
          </p:cNvSpPr>
          <p:nvPr/>
        </p:nvSpPr>
        <p:spPr bwMode="auto">
          <a:xfrm>
            <a:off x="673100" y="277813"/>
            <a:ext cx="8897938" cy="1152525"/>
          </a:xfrm>
          <a:prstGeom prst="roundRect">
            <a:avLst>
              <a:gd name="adj" fmla="val 6380"/>
            </a:avLst>
          </a:prstGeom>
          <a:solidFill>
            <a:srgbClr val="DDDDDD"/>
          </a:solidFill>
          <a:ln w="1270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tr-TR" sz="1800">
              <a:cs typeface="+mn-cs"/>
            </a:endParaRPr>
          </a:p>
        </p:txBody>
      </p:sp>
      <p:sp>
        <p:nvSpPr>
          <p:cNvPr id="227331" name="AutoShape 3"/>
          <p:cNvSpPr>
            <a:spLocks noChangeArrowheads="1"/>
          </p:cNvSpPr>
          <p:nvPr/>
        </p:nvSpPr>
        <p:spPr bwMode="auto">
          <a:xfrm>
            <a:off x="863600" y="393700"/>
            <a:ext cx="6743700" cy="914400"/>
          </a:xfrm>
          <a:prstGeom prst="roundRect">
            <a:avLst>
              <a:gd name="adj" fmla="val 6380"/>
            </a:avLst>
          </a:prstGeom>
          <a:solidFill>
            <a:schemeClr val="bg1"/>
          </a:solidFill>
          <a:ln w="12700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tr-TR" sz="1800">
              <a:cs typeface="+mn-cs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673100" y="1571625"/>
            <a:ext cx="8897938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gray">
          <a:xfrm>
            <a:off x="9571038" y="6735763"/>
            <a:ext cx="312737" cy="122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fld id="{836161FA-11B2-4D39-BDC5-E0553FD9476B}" type="slidenum">
              <a:rPr lang="en-US" sz="800">
                <a:cs typeface="+mn-cs"/>
              </a:rPr>
              <a:pPr algn="r" eaLnBrk="0" hangingPunct="0">
                <a:defRPr/>
              </a:pPr>
              <a:t>‹#›</a:t>
            </a:fld>
            <a:endParaRPr lang="en-US" sz="800">
              <a:cs typeface="+mn-cs"/>
            </a:endParaRPr>
          </a:p>
        </p:txBody>
      </p:sp>
      <p:sp>
        <p:nvSpPr>
          <p:cNvPr id="51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393700"/>
            <a:ext cx="67437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27" name="Picture 9" descr="BTK_btk_kucuk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785100" y="412750"/>
            <a:ext cx="16478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/>
          <p:cNvSpPr>
            <a:spLocks noChangeArrowheads="1"/>
          </p:cNvSpPr>
          <p:nvPr userDrawn="1"/>
        </p:nvSpPr>
        <p:spPr bwMode="auto">
          <a:xfrm>
            <a:off x="673100" y="6324600"/>
            <a:ext cx="8897938" cy="350838"/>
          </a:xfrm>
          <a:prstGeom prst="roundRect">
            <a:avLst>
              <a:gd name="adj" fmla="val 6380"/>
            </a:avLst>
          </a:prstGeom>
          <a:solidFill>
            <a:srgbClr val="DDDDDD"/>
          </a:solidFill>
          <a:ln w="12700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endParaRPr lang="tr-TR" dirty="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72" r:id="rId14"/>
    <p:sldLayoutId id="2147483773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7800" indent="-1778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chemeClr val="tx2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621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1084263" indent="-169863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cs typeface="+mn-cs"/>
        </a:defRPr>
      </a:lvl3pPr>
      <a:lvl4pPr marL="1371600" indent="-109538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chemeClr val="tx2"/>
        </a:buClr>
        <a:buChar char="•"/>
        <a:defRPr sz="12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614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Clr>
                <a:schemeClr val="tx2"/>
              </a:buClr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A4DDB9-796E-458F-AF98-FBEA699E15D1}" type="datetimeFigureOut">
              <a:rPr lang="tr-TR"/>
              <a:pPr>
                <a:defRPr/>
              </a:pPr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Clr>
                <a:schemeClr val="tx2"/>
              </a:buClr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Clr>
                <a:schemeClr val="tx2"/>
              </a:buClr>
              <a:buFont typeface="Wingdings" pitchFamily="2" charset="2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5567992-1158-4554-BB0A-7D9F2EFA94C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imza.gov.tr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kabasakal@btk.gov.t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0000" y="1982788"/>
            <a:ext cx="7366000" cy="1096962"/>
          </a:xfrm>
          <a:ln/>
        </p:spPr>
        <p:txBody>
          <a:bodyPr anchor="ctr"/>
          <a:lstStyle/>
          <a:p>
            <a:pPr algn="ctr" eaLnBrk="1" hangingPunct="1">
              <a:lnSpc>
                <a:spcPct val="130000"/>
              </a:lnSpc>
            </a:pPr>
            <a:r>
              <a:rPr lang="tr-TR" sz="3200" b="1" dirty="0" smtClean="0">
                <a:solidFill>
                  <a:schemeClr val="tx2"/>
                </a:solidFill>
              </a:rPr>
              <a:t>ELEKTRONİK İMZA</a:t>
            </a: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2286000" y="5665688"/>
            <a:ext cx="52832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tr-TR" sz="2000" b="1" dirty="0" smtClean="0">
                <a:solidFill>
                  <a:srgbClr val="FF0000"/>
                </a:solidFill>
              </a:rPr>
              <a:t>Kamu e-İmza </a:t>
            </a:r>
            <a:r>
              <a:rPr lang="tr-TR" sz="2000" b="1" dirty="0" err="1" smtClean="0">
                <a:solidFill>
                  <a:srgbClr val="FF0000"/>
                </a:solidFill>
              </a:rPr>
              <a:t>Çalıştayı</a:t>
            </a:r>
            <a:endParaRPr lang="tr-TR" sz="2000" b="1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tr-TR" sz="2000" b="1" dirty="0" smtClean="0">
                <a:solidFill>
                  <a:srgbClr val="FF0000"/>
                </a:solidFill>
              </a:rPr>
              <a:t>2011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809625" y="3636963"/>
            <a:ext cx="8197850" cy="768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tr-TR" sz="2000" b="1" dirty="0" smtClean="0">
                <a:solidFill>
                  <a:srgbClr val="FF0000"/>
                </a:solidFill>
              </a:rPr>
              <a:t>Demet KABASAKAL</a:t>
            </a:r>
            <a:endParaRPr lang="tr-TR" sz="2000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tr-TR" sz="2000" b="1" dirty="0" smtClean="0">
                <a:solidFill>
                  <a:srgbClr val="FF0000"/>
                </a:solidFill>
              </a:rPr>
              <a:t>Bilişim Uzmanı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gray">
          <a:xfrm>
            <a:off x="718456" y="1632856"/>
            <a:ext cx="8904515" cy="439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lvl="0" indent="-271463" algn="just">
              <a:lnSpc>
                <a:spcPct val="120000"/>
              </a:lnSpc>
              <a:buFontTx/>
              <a:buChar char="•"/>
              <a:tabLst>
                <a:tab pos="433388" algn="l"/>
              </a:tabLst>
            </a:pPr>
            <a:r>
              <a:rPr lang="tr-TR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NES şifresinin (PIN, PUK) kaybı ya da unutulması halinde sertifikanın iptal olmadan aktivasyonunun yapılabilmesi ve kullanılabilmesi için gerekli güvenlik önlemleri alınarak süreç iyileştirmesinin yapılması</a:t>
            </a:r>
          </a:p>
          <a:p>
            <a:pPr marL="271463" lvl="0" indent="-271463" algn="just">
              <a:lnSpc>
                <a:spcPct val="120000"/>
              </a:lnSpc>
              <a:buFontTx/>
              <a:buChar char="•"/>
              <a:tabLst>
                <a:tab pos="433388" algn="l"/>
              </a:tabLst>
            </a:pPr>
            <a:endParaRPr lang="tr-TR" sz="2200" dirty="0" smtClean="0">
              <a:latin typeface="Arial" pitchFamily="34" charset="0"/>
              <a:cs typeface="Arial" pitchFamily="34" charset="0"/>
            </a:endParaRPr>
          </a:p>
          <a:p>
            <a:pPr marL="271463" lvl="0" indent="-271463" algn="just" eaLnBrk="0" hangingPunct="0">
              <a:lnSpc>
                <a:spcPct val="120000"/>
              </a:lnSpc>
              <a:buFontTx/>
              <a:buChar char="•"/>
              <a:tabLst>
                <a:tab pos="433388" algn="l"/>
              </a:tabLst>
            </a:pPr>
            <a:r>
              <a:rPr lang="tr-TR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NES aktivasyon işlemlerinde ya da internet sayfasından yapılan işlemlerde kullanılan güvenlik sözcüğünün kullanımına ilişkin iyileştirmelerin yapılması ve bu sözcüğün WEB servisler aracılığı ile öğrenilebilmesinin sağlanması</a:t>
            </a:r>
          </a:p>
          <a:p>
            <a:pPr marL="271463" lvl="0" indent="-271463" algn="just" eaLnBrk="0" hangingPunct="0">
              <a:lnSpc>
                <a:spcPct val="120000"/>
              </a:lnSpc>
              <a:buFontTx/>
              <a:buChar char="•"/>
              <a:tabLst>
                <a:tab pos="433388" algn="l"/>
              </a:tabLst>
            </a:pPr>
            <a:endParaRPr lang="tr-TR" sz="2200" dirty="0" smtClean="0">
              <a:latin typeface="Arial" pitchFamily="34" charset="0"/>
              <a:cs typeface="Arial" pitchFamily="34" charset="0"/>
            </a:endParaRPr>
          </a:p>
          <a:p>
            <a:pPr marL="271463" lvl="0" indent="-271463" algn="just" eaLnBrk="0" hangingPunct="0">
              <a:lnSpc>
                <a:spcPct val="120000"/>
              </a:lnSpc>
              <a:buFontTx/>
              <a:buChar char="•"/>
              <a:tabLst>
                <a:tab pos="433388" algn="l"/>
              </a:tabLst>
            </a:pPr>
            <a:r>
              <a:rPr lang="tr-TR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Kurumlardan gelen talepler doğrultusunda NES aktivasyon sürecinde gerekli iyileştirmelerin yapılması</a:t>
            </a:r>
            <a:endParaRPr lang="tr-TR" sz="2200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200000"/>
              </a:lnSpc>
            </a:pPr>
            <a:endParaRPr lang="tr-TR" sz="2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28689" y="500042"/>
            <a:ext cx="6549798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4400" dirty="0" smtClean="0">
                <a:solidFill>
                  <a:schemeClr val="tx2"/>
                </a:solidFill>
              </a:rPr>
              <a:t>ÇALIŞTAY</a:t>
            </a:r>
            <a:endParaRPr lang="tr-TR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gray">
          <a:xfrm>
            <a:off x="718456" y="1632856"/>
            <a:ext cx="8904515" cy="439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0">
              <a:lnSpc>
                <a:spcPct val="200000"/>
              </a:lnSpc>
            </a:pPr>
            <a:endParaRPr lang="tr-TR" sz="28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718456" y="1469571"/>
            <a:ext cx="890451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lvl="0" indent="-271463">
              <a:buFont typeface="Arial" pitchFamily="34" charset="0"/>
              <a:buChar char="•"/>
            </a:pPr>
            <a:r>
              <a:rPr lang="tr-TR" sz="2200" dirty="0" smtClean="0"/>
              <a:t>Kurum yetkililerinin </a:t>
            </a:r>
            <a:r>
              <a:rPr lang="tr-TR" sz="2200" dirty="0" err="1" smtClean="0"/>
              <a:t>NES’lerin</a:t>
            </a:r>
            <a:r>
              <a:rPr lang="tr-TR" sz="2200" dirty="0" smtClean="0"/>
              <a:t> durumunu online sorgulayabilmeleri ve bazı raporları görüntüleyebilmeleri için kurum yetkililerinin TC kimlik numarasının sisteme tanımlanması </a:t>
            </a:r>
          </a:p>
          <a:p>
            <a:pPr marL="271463" indent="-271463"/>
            <a:r>
              <a:rPr lang="tr-TR" sz="900" dirty="0" smtClean="0"/>
              <a:t> </a:t>
            </a:r>
          </a:p>
          <a:p>
            <a:pPr marL="271463" lvl="0" indent="-271463">
              <a:buFont typeface="Arial" pitchFamily="34" charset="0"/>
              <a:buChar char="•"/>
            </a:pPr>
            <a:r>
              <a:rPr lang="tr-TR" sz="2200" dirty="0" smtClean="0"/>
              <a:t>NES sahibinin şifreyi öğrendiği anda </a:t>
            </a:r>
            <a:r>
              <a:rPr lang="tr-TR" sz="2200" dirty="0" err="1" smtClean="0"/>
              <a:t>NES’in</a:t>
            </a:r>
            <a:r>
              <a:rPr lang="tr-TR" sz="2200" dirty="0" smtClean="0"/>
              <a:t> aktivasyon işleminin gerçekleştirilmesi için gerekli yazılımsal değişikliklerin yapılması </a:t>
            </a:r>
          </a:p>
          <a:p>
            <a:pPr marL="271463" indent="-271463">
              <a:buFont typeface="Arial" pitchFamily="34" charset="0"/>
              <a:buChar char="•"/>
            </a:pPr>
            <a:endParaRPr lang="tr-TR" sz="1000" dirty="0" smtClean="0"/>
          </a:p>
          <a:p>
            <a:pPr marL="271463" lvl="0" indent="-271463">
              <a:buFont typeface="Arial" pitchFamily="34" charset="0"/>
              <a:buChar char="•"/>
            </a:pPr>
            <a:r>
              <a:rPr lang="tr-TR" sz="2200" dirty="0" smtClean="0"/>
              <a:t>NES başvuru sürecinin gözetmen (ilgili kurum tarafından yetkilendirilen kişiler) kontrolünde yapılabilmesi için alternatif yöntemler geliştirilmesi</a:t>
            </a:r>
          </a:p>
          <a:p>
            <a:pPr marL="271463" lvl="0" indent="-271463"/>
            <a:r>
              <a:rPr lang="tr-TR" sz="900" dirty="0" smtClean="0"/>
              <a:t> </a:t>
            </a:r>
          </a:p>
          <a:p>
            <a:pPr marL="271463" lvl="0" indent="-271463">
              <a:buFont typeface="Arial" pitchFamily="34" charset="0"/>
              <a:buChar char="•"/>
            </a:pPr>
            <a:r>
              <a:rPr lang="tr-TR" sz="2200" dirty="0" smtClean="0"/>
              <a:t>NES yenileme ve kart kişiselleştirilmesinin online yapılabilmesinin sağlanması</a:t>
            </a:r>
          </a:p>
          <a:p>
            <a:pPr marL="271463" lvl="0" indent="-271463">
              <a:buFont typeface="Arial" pitchFamily="34" charset="0"/>
              <a:buChar char="•"/>
            </a:pPr>
            <a:endParaRPr lang="tr-TR" sz="1000" dirty="0" smtClean="0"/>
          </a:p>
          <a:p>
            <a:pPr marL="271463" indent="-271463">
              <a:buFont typeface="Arial" pitchFamily="34" charset="0"/>
              <a:buChar char="•"/>
            </a:pPr>
            <a:r>
              <a:rPr lang="tr-TR" sz="2400" dirty="0" smtClean="0"/>
              <a:t>NES yenileme taleplerinin elektronik imza ile yapılabilmesinin sağlanması</a:t>
            </a:r>
            <a:endParaRPr lang="tr-TR" sz="2200" dirty="0" smtClean="0"/>
          </a:p>
          <a:p>
            <a:pPr lvl="0">
              <a:lnSpc>
                <a:spcPct val="200000"/>
              </a:lnSpc>
            </a:pPr>
            <a:endParaRPr lang="tr-TR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28689" y="500042"/>
            <a:ext cx="6549798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4400" dirty="0" smtClean="0">
                <a:solidFill>
                  <a:schemeClr val="tx2"/>
                </a:solidFill>
              </a:rPr>
              <a:t>ÇALIŞTAY</a:t>
            </a:r>
            <a:endParaRPr lang="tr-TR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772885" y="1654629"/>
            <a:ext cx="865414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tr-TR" sz="2400" dirty="0" smtClean="0"/>
              <a:t>Farklı kanun tasarılarında güvenli elektronik imza ile yapılabilecek işlemlerin tek tek sayılarak düzenlenmeye çalışılmaktadır.</a:t>
            </a:r>
          </a:p>
          <a:p>
            <a:pPr lvl="0"/>
            <a:endParaRPr lang="tr-TR" sz="800" dirty="0" smtClean="0"/>
          </a:p>
          <a:p>
            <a:pPr lvl="0">
              <a:lnSpc>
                <a:spcPct val="150000"/>
              </a:lnSpc>
            </a:pPr>
            <a:r>
              <a:rPr lang="tr-TR" sz="2400" dirty="0" smtClean="0"/>
              <a:t>5070 sayılı Kanunun 5/2 maddesi ile getirilen sınırlama dışında yeni sınırlamalar getirilmektedir.</a:t>
            </a:r>
          </a:p>
          <a:p>
            <a:pPr lvl="0"/>
            <a:endParaRPr lang="tr-TR" sz="800" dirty="0" smtClean="0"/>
          </a:p>
          <a:p>
            <a:pPr lvl="0">
              <a:lnSpc>
                <a:spcPct val="150000"/>
              </a:lnSpc>
            </a:pPr>
            <a:r>
              <a:rPr lang="tr-TR" sz="2400" dirty="0" smtClean="0"/>
              <a:t>Uygulama geliştiriciler ve kullanıcılar açısından büyük problemlere sebebiyet vermektedir.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8971" y="388938"/>
            <a:ext cx="728254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tr-TR" sz="4400" dirty="0">
                <a:solidFill>
                  <a:schemeClr val="tx2"/>
                </a:solidFill>
              </a:rPr>
              <a:t>    </a:t>
            </a:r>
            <a:r>
              <a:rPr lang="tr-TR" sz="4200" dirty="0" smtClean="0">
                <a:solidFill>
                  <a:schemeClr val="tx2"/>
                </a:solidFill>
              </a:rPr>
              <a:t>YAŞANAN PROBLEMLER</a:t>
            </a:r>
            <a:endParaRPr lang="en-US" sz="4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78971" y="388938"/>
            <a:ext cx="728254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tr-TR" sz="4400" dirty="0">
                <a:solidFill>
                  <a:schemeClr val="tx2"/>
                </a:solidFill>
              </a:rPr>
              <a:t>    </a:t>
            </a:r>
            <a:r>
              <a:rPr lang="tr-TR" sz="4000" dirty="0" smtClean="0">
                <a:solidFill>
                  <a:schemeClr val="tx2"/>
                </a:solidFill>
              </a:rPr>
              <a:t>YAŞANAN PROBLEMLER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825829" y="1752599"/>
            <a:ext cx="8416142" cy="353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ESHS Kök sertifikalarının yenilenmesi veya iptal edilmesi durumunda yeni köklerin yayımlanmasının, yazılım geliştiren taraflara duyurulması</a:t>
            </a:r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endParaRPr lang="tr-TR" sz="2400" dirty="0" smtClean="0"/>
          </a:p>
          <a:p>
            <a:pPr marL="271463" indent="-271463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Elektronik imza oluşturma ve doğrulama yazılımlarındaki </a:t>
            </a:r>
          </a:p>
          <a:p>
            <a:pPr marL="271463" indent="-271463">
              <a:lnSpc>
                <a:spcPct val="150000"/>
              </a:lnSpc>
            </a:pPr>
            <a:r>
              <a:rPr lang="tr-TR" sz="2400" dirty="0" smtClean="0"/>
              <a:t>	( e-İmza Kütüphaneleri) uyumsuzluklar nedeniyle yaşanan sıkıntılara çözüm önerisinin geliştirilmesi</a:t>
            </a:r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endParaRPr lang="tr-TR" sz="2400" dirty="0" smtClean="0"/>
          </a:p>
          <a:p>
            <a:pPr marL="271463" lvl="0" indent="-271463">
              <a:buFont typeface="Arial" pitchFamily="34" charset="0"/>
              <a:buChar char="•"/>
            </a:pP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1326572" y="2309091"/>
            <a:ext cx="7289800" cy="295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0"/>
            <a:endParaRPr lang="tr-TR" sz="28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78971" y="388938"/>
            <a:ext cx="728254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tr-TR" sz="4400" dirty="0">
                <a:solidFill>
                  <a:schemeClr val="tx2"/>
                </a:solidFill>
              </a:rPr>
              <a:t>    </a:t>
            </a:r>
            <a:r>
              <a:rPr lang="tr-TR" sz="4000" dirty="0" smtClean="0">
                <a:solidFill>
                  <a:schemeClr val="tx2"/>
                </a:solidFill>
              </a:rPr>
              <a:t>YAŞANAN PROBLEMLER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gray">
          <a:xfrm>
            <a:off x="794657" y="1894114"/>
            <a:ext cx="8416142" cy="353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Uzun Dönem Doğrulama</a:t>
            </a:r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endParaRPr lang="tr-TR" sz="2400" dirty="0" smtClean="0"/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Geçmiş </a:t>
            </a:r>
            <a:r>
              <a:rPr lang="tr-TR" sz="2400" dirty="0" err="1" smtClean="0"/>
              <a:t>SİL’lerin</a:t>
            </a:r>
            <a:r>
              <a:rPr lang="tr-TR" sz="2400" dirty="0" smtClean="0"/>
              <a:t> yayınlanması</a:t>
            </a:r>
          </a:p>
          <a:p>
            <a:pPr marL="271463" lvl="0" indent="-271463">
              <a:lnSpc>
                <a:spcPct val="150000"/>
              </a:lnSpc>
            </a:pPr>
            <a:r>
              <a:rPr lang="tr-TR" sz="2400" dirty="0" smtClean="0"/>
              <a:t> </a:t>
            </a:r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endParaRPr lang="tr-TR" sz="2400" dirty="0" smtClean="0"/>
          </a:p>
          <a:p>
            <a:pPr marL="271463" lvl="0" indent="-271463">
              <a:lnSpc>
                <a:spcPct val="150000"/>
              </a:lnSpc>
              <a:buFont typeface="Arial" pitchFamily="34" charset="0"/>
              <a:buChar char="•"/>
            </a:pPr>
            <a:endParaRPr lang="tr-TR" sz="2400" dirty="0" smtClean="0"/>
          </a:p>
          <a:p>
            <a:pPr marL="271463" lvl="0" indent="-271463">
              <a:buFont typeface="Arial" pitchFamily="34" charset="0"/>
              <a:buChar char="•"/>
            </a:pP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6102 sayılı Türk Ticaret Kanunu</a:t>
            </a:r>
          </a:p>
          <a:p>
            <a:pPr marL="0" indent="0">
              <a:buNone/>
            </a:pPr>
            <a:r>
              <a:rPr lang="tr-TR" b="1" dirty="0" smtClean="0"/>
              <a:t> Güvenli elektronik imza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b="1" dirty="0" smtClean="0"/>
              <a:t>MADDE 1526 - (1) </a:t>
            </a:r>
            <a:r>
              <a:rPr lang="tr-TR" dirty="0" smtClean="0"/>
              <a:t>Poliçe, bono, çek, makbuz senedi, </a:t>
            </a:r>
            <a:r>
              <a:rPr lang="tr-TR" dirty="0" err="1" smtClean="0"/>
              <a:t>varant</a:t>
            </a:r>
            <a:r>
              <a:rPr lang="tr-TR" dirty="0" smtClean="0"/>
              <a:t> ve kambiyo senetlerine benzeyen senetler güvenli elektronik imza ile düzenlenemez. Bu senetlere ilişkin kabul, aval ve ciro gibi senet üzerinde gerçekleştirilen işlemler güvenli elektronik imza ile yapılamaz. </a:t>
            </a:r>
          </a:p>
          <a:p>
            <a:pPr marL="0" indent="0">
              <a:buNone/>
            </a:pPr>
            <a:r>
              <a:rPr lang="tr-TR" b="1" dirty="0" smtClean="0"/>
              <a:t>(2)</a:t>
            </a:r>
            <a:r>
              <a:rPr lang="tr-TR" dirty="0" smtClean="0"/>
              <a:t> </a:t>
            </a:r>
            <a:r>
              <a:rPr lang="tr-TR" b="1" u="sng" dirty="0" err="1" smtClean="0"/>
              <a:t>Konişmentonun</a:t>
            </a:r>
            <a:r>
              <a:rPr lang="tr-TR" b="1" u="sng" dirty="0" smtClean="0"/>
              <a:t>, taşıma senedinin ve sigorta poliçesinin </a:t>
            </a:r>
            <a:r>
              <a:rPr lang="tr-TR" dirty="0" smtClean="0"/>
              <a:t>imzası elle, faksimile baskı, zımba, ıstampa, sembol şeklinde mekanik veya </a:t>
            </a:r>
            <a:r>
              <a:rPr lang="tr-TR" b="1" u="sng" dirty="0" smtClean="0"/>
              <a:t>elektronik herhangi bir araçla da atılabilir</a:t>
            </a:r>
            <a:r>
              <a:rPr lang="tr-TR" dirty="0" smtClean="0"/>
              <a:t>. Düzenlendikleri ülke kanunlarının izin verdiği ölçüde bu senetlerde yer alacak kayıtlar el yazısı, telgraf, teleks, faks ve elektronik diğer araçlarla yazılabilir, oluşturulabilir, gönderilebilir. </a:t>
            </a:r>
          </a:p>
          <a:p>
            <a:pPr marL="0" indent="0">
              <a:buNone/>
            </a:pPr>
            <a:endParaRPr lang="tr-TR" dirty="0" smtClean="0"/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b="1" dirty="0" smtClean="0"/>
              <a:t>TÜRK TİCARET KANUNU</a:t>
            </a:r>
            <a:endParaRPr lang="tr-TR" sz="2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 smtClean="0"/>
              <a:t>(3)Ticaret şirketleri ile gerçek ve tüzel kişi diğer tacirlere ilişkin olarak</a:t>
            </a:r>
            <a:r>
              <a:rPr lang="tr-TR" b="1" u="sng" dirty="0" smtClean="0"/>
              <a:t>, bu Kanunun zorunlu tuttuğu bütün işlemler elektronik ortamda güvenli elektronik imza ile de yapılabilir.</a:t>
            </a:r>
            <a:r>
              <a:rPr lang="tr-TR" dirty="0" smtClean="0"/>
              <a:t> </a:t>
            </a:r>
            <a:r>
              <a:rPr lang="tr-TR" b="1" u="sng" dirty="0" smtClean="0"/>
              <a:t>Bu işlemlerin dayanağı olan belgeler de aynı usulle elektronik ortamda düzenlenebilir. </a:t>
            </a:r>
            <a:r>
              <a:rPr lang="tr-TR" dirty="0" smtClean="0"/>
              <a:t>Zaman unsurunun belirlenmesi gereken ve tüzükte düzenlenen hâllerde güvenli elektronik imzaya eklenen zaman damgasının tarihi, diğer hâllerde merkezî veri tabanı sistemindeki tarih esas alınır.</a:t>
            </a:r>
          </a:p>
          <a:p>
            <a:pPr marL="0" indent="0">
              <a:buNone/>
            </a:pPr>
            <a:r>
              <a:rPr lang="tr-TR" b="1" dirty="0" smtClean="0"/>
              <a:t> (4) </a:t>
            </a:r>
            <a:r>
              <a:rPr lang="tr-TR" dirty="0" smtClean="0"/>
              <a:t>Şirket adına imza yetkisini haiz kişiler şirket namına kendi adlarına üretilen güvenli elektronik imzayla imza atabilirler. </a:t>
            </a:r>
            <a:r>
              <a:rPr lang="tr-TR" b="1" u="sng" dirty="0" smtClean="0"/>
              <a:t>Bu durumda, kullanılacak nitelikli elektronik sertifikalarda sertifika sahibi alanı içerisine, sertifika sahibinin ismiyle birlikte temsil ettiği tüzel kişinin de ismi yazılır. Bu husus tescil ve ilan edilir.</a:t>
            </a:r>
          </a:p>
          <a:p>
            <a:pPr marL="0" indent="0">
              <a:buNone/>
            </a:pPr>
            <a:r>
              <a:rPr lang="tr-TR" b="1" dirty="0" smtClean="0"/>
              <a:t>(5) </a:t>
            </a:r>
            <a:r>
              <a:rPr lang="tr-TR" dirty="0" smtClean="0"/>
              <a:t>Bu maddenin </a:t>
            </a:r>
            <a:r>
              <a:rPr lang="tr-TR" b="1" u="sng" dirty="0" smtClean="0"/>
              <a:t>üçüncü ve dördüncü fıkralarının uygulanmasına ilişkin usul ve esaslar 26 </a:t>
            </a:r>
            <a:r>
              <a:rPr lang="tr-TR" b="1" u="sng" dirty="0" err="1" smtClean="0"/>
              <a:t>ncı</a:t>
            </a:r>
            <a:r>
              <a:rPr lang="tr-TR" b="1" u="sng" dirty="0" smtClean="0"/>
              <a:t> maddede düzenlenen tüzükte gösterilir.</a:t>
            </a:r>
          </a:p>
          <a:p>
            <a:endParaRPr lang="tr-TR" dirty="0"/>
          </a:p>
        </p:txBody>
      </p:sp>
      <p:sp>
        <p:nvSpPr>
          <p:cNvPr id="4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b="1" dirty="0" smtClean="0"/>
              <a:t>TÜRK TİCARET KANUNU</a:t>
            </a:r>
            <a:endParaRPr lang="tr-TR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358775">
              <a:lnSpc>
                <a:spcPct val="150000"/>
              </a:lnSpc>
            </a:pPr>
            <a:r>
              <a:rPr lang="tr-TR" dirty="0" smtClean="0"/>
              <a:t>Elektronik İmza Kanununda değişiklik </a:t>
            </a:r>
          </a:p>
          <a:p>
            <a:pPr marL="533400" indent="-358775">
              <a:lnSpc>
                <a:spcPct val="150000"/>
              </a:lnSpc>
            </a:pPr>
            <a:r>
              <a:rPr lang="tr-TR" dirty="0" smtClean="0">
                <a:hlinkClick r:id="rId2"/>
              </a:rPr>
              <a:t>www.</a:t>
            </a:r>
            <a:r>
              <a:rPr lang="tr-TR" dirty="0" err="1" smtClean="0">
                <a:hlinkClick r:id="rId2"/>
              </a:rPr>
              <a:t>eimza</a:t>
            </a:r>
            <a:r>
              <a:rPr lang="tr-TR" dirty="0" smtClean="0">
                <a:hlinkClick r:id="rId2"/>
              </a:rPr>
              <a:t>.gov.tr</a:t>
            </a:r>
            <a:r>
              <a:rPr lang="tr-TR" dirty="0" smtClean="0"/>
              <a:t> </a:t>
            </a:r>
          </a:p>
          <a:p>
            <a:pPr marL="533400" indent="-358775">
              <a:lnSpc>
                <a:spcPct val="150000"/>
              </a:lnSpc>
            </a:pPr>
            <a:r>
              <a:rPr lang="tr-TR" dirty="0" smtClean="0"/>
              <a:t>Elektronik İmza Profil Rehberi çalışması</a:t>
            </a:r>
          </a:p>
          <a:p>
            <a:pPr marL="533400" indent="-358775">
              <a:lnSpc>
                <a:spcPct val="150000"/>
              </a:lnSpc>
            </a:pPr>
            <a:r>
              <a:rPr lang="tr-TR" dirty="0" err="1" smtClean="0"/>
              <a:t>Plag</a:t>
            </a:r>
            <a:r>
              <a:rPr lang="tr-TR" dirty="0" smtClean="0"/>
              <a:t>-test’lerden imzalama ve doğrulama yazılımlarının buradan duyurulması</a:t>
            </a:r>
          </a:p>
          <a:p>
            <a:pPr marL="533400" indent="-358775">
              <a:lnSpc>
                <a:spcPct val="150000"/>
              </a:lnSpc>
            </a:pPr>
            <a:r>
              <a:rPr lang="tr-TR" dirty="0" smtClean="0"/>
              <a:t>AB’nin e-imza direktifine ilişkin devam ettirdiği çalışmaların takibi</a:t>
            </a:r>
          </a:p>
          <a:p>
            <a:pPr marL="533400" indent="-358775">
              <a:lnSpc>
                <a:spcPct val="150000"/>
              </a:lnSpc>
              <a:buNone/>
            </a:pPr>
            <a:r>
              <a:rPr lang="tr-TR" dirty="0" smtClean="0"/>
              <a:t> </a:t>
            </a:r>
          </a:p>
          <a:p>
            <a:pPr marL="533400" indent="-358775"/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3600" b="1" dirty="0" smtClean="0"/>
              <a:t>SONUÇ</a:t>
            </a:r>
            <a:endParaRPr lang="tr-TR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İçerik Yer Tutucusu"/>
          <p:cNvSpPr>
            <a:spLocks noGrp="1"/>
          </p:cNvSpPr>
          <p:nvPr>
            <p:ph idx="1"/>
          </p:nvPr>
        </p:nvSpPr>
        <p:spPr>
          <a:xfrm>
            <a:off x="917575" y="1534886"/>
            <a:ext cx="8423275" cy="4570358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None/>
            </a:pPr>
            <a:endParaRPr lang="tr-TR" sz="1800" dirty="0" smtClean="0"/>
          </a:p>
          <a:p>
            <a:pPr algn="ctr" eaLnBrk="1" hangingPunct="1">
              <a:lnSpc>
                <a:spcPct val="150000"/>
              </a:lnSpc>
              <a:buNone/>
            </a:pPr>
            <a:r>
              <a:rPr lang="tr-TR" sz="4000" dirty="0" smtClean="0"/>
              <a:t>Teşekkür ederim.</a:t>
            </a:r>
          </a:p>
          <a:p>
            <a:pPr algn="ctr" eaLnBrk="1" hangingPunct="1">
              <a:lnSpc>
                <a:spcPct val="150000"/>
              </a:lnSpc>
              <a:buNone/>
            </a:pPr>
            <a:endParaRPr lang="tr-TR" sz="2400" dirty="0" smtClean="0"/>
          </a:p>
          <a:p>
            <a:pPr algn="ctr" eaLnBrk="1" hangingPunct="1">
              <a:lnSpc>
                <a:spcPct val="100000"/>
              </a:lnSpc>
              <a:buNone/>
            </a:pPr>
            <a:r>
              <a:rPr lang="tr-TR" dirty="0" smtClean="0"/>
              <a:t>Demet KABASAKAL</a:t>
            </a:r>
          </a:p>
          <a:p>
            <a:pPr algn="ctr" eaLnBrk="1" hangingPunct="1">
              <a:lnSpc>
                <a:spcPct val="100000"/>
              </a:lnSpc>
              <a:buNone/>
            </a:pPr>
            <a:r>
              <a:rPr lang="tr-TR" dirty="0" smtClean="0"/>
              <a:t>Bilgi Teknolojileri ve İletişim Kurumu</a:t>
            </a:r>
          </a:p>
          <a:p>
            <a:pPr algn="ctr" eaLnBrk="1" hangingPunct="1">
              <a:lnSpc>
                <a:spcPct val="100000"/>
              </a:lnSpc>
              <a:buNone/>
            </a:pPr>
            <a:r>
              <a:rPr lang="tr-TR" dirty="0" smtClean="0"/>
              <a:t>Bilişim Uzmanı</a:t>
            </a:r>
          </a:p>
          <a:p>
            <a:pPr algn="ctr" eaLnBrk="1" hangingPunct="1">
              <a:lnSpc>
                <a:spcPct val="100000"/>
              </a:lnSpc>
              <a:buNone/>
            </a:pPr>
            <a:r>
              <a:rPr lang="tr-TR" dirty="0" err="1" smtClean="0">
                <a:hlinkClick r:id="rId3"/>
              </a:rPr>
              <a:t>dkabasakal</a:t>
            </a:r>
            <a:r>
              <a:rPr lang="tr-TR" dirty="0" smtClean="0">
                <a:hlinkClick r:id="rId3"/>
              </a:rPr>
              <a:t>@</a:t>
            </a:r>
            <a:r>
              <a:rPr lang="tr-TR" dirty="0" err="1" smtClean="0">
                <a:hlinkClick r:id="rId3"/>
              </a:rPr>
              <a:t>btk</a:t>
            </a:r>
            <a:r>
              <a:rPr lang="tr-TR" dirty="0" smtClean="0">
                <a:hlinkClick r:id="rId3"/>
              </a:rPr>
              <a:t>.gov.tr</a:t>
            </a:r>
            <a:endParaRPr lang="tr-TR" dirty="0" smtClean="0"/>
          </a:p>
          <a:p>
            <a:pPr algn="ctr" eaLnBrk="1" hangingPunct="1">
              <a:lnSpc>
                <a:spcPct val="100000"/>
              </a:lnSpc>
              <a:buNone/>
            </a:pPr>
            <a:endParaRPr lang="tr-TR" dirty="0" smtClean="0"/>
          </a:p>
          <a:p>
            <a:pPr algn="ctr" eaLnBrk="1" hangingPunct="1">
              <a:lnSpc>
                <a:spcPct val="150000"/>
              </a:lnSpc>
              <a:buNone/>
            </a:pPr>
            <a:endParaRPr lang="tr-TR" sz="3200" dirty="0" smtClean="0"/>
          </a:p>
          <a:p>
            <a:pPr algn="ctr" eaLnBrk="1" hangingPunct="1">
              <a:lnSpc>
                <a:spcPct val="150000"/>
              </a:lnSpc>
              <a:buNone/>
            </a:pPr>
            <a:endParaRPr lang="tr-TR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62013" y="388938"/>
            <a:ext cx="6745287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tr-TR" sz="4400" dirty="0">
                <a:solidFill>
                  <a:schemeClr val="tx2"/>
                </a:solidFill>
              </a:rPr>
              <a:t>    </a:t>
            </a:r>
            <a:r>
              <a:rPr lang="tr-TR" sz="4400" dirty="0" smtClean="0">
                <a:solidFill>
                  <a:schemeClr val="tx2"/>
                </a:solidFill>
              </a:rPr>
              <a:t>Giriş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862013" y="1937656"/>
            <a:ext cx="7754359" cy="386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46088" indent="-446088" eaLnBrk="0" hangingPunct="0">
              <a:lnSpc>
                <a:spcPct val="20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5070 sayılı Elektronik İmza Kanunu</a:t>
            </a:r>
          </a:p>
          <a:p>
            <a:pPr marL="446088" indent="-446088" eaLnBrk="0" hangingPunct="0">
              <a:lnSpc>
                <a:spcPct val="20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Kurumumuz tarafından ikincil düzenlemelerin tamamlanması</a:t>
            </a:r>
          </a:p>
          <a:p>
            <a:pPr marL="177800" indent="-177800" eaLnBrk="0" hangingPunct="0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tr-T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Slayt Numarası Yer Tutucusu"/>
          <p:cNvSpPr>
            <a:spLocks noGrp="1"/>
          </p:cNvSpPr>
          <p:nvPr>
            <p:ph type="sldNum" sz="quarter" idx="4294967295"/>
          </p:nvPr>
        </p:nvSpPr>
        <p:spPr>
          <a:xfrm>
            <a:off x="7099300" y="6248400"/>
            <a:ext cx="2063750" cy="457200"/>
          </a:xfrm>
          <a:prstGeom prst="rect">
            <a:avLst/>
          </a:prstGeom>
          <a:noFill/>
        </p:spPr>
        <p:txBody>
          <a:bodyPr/>
          <a:lstStyle/>
          <a:p>
            <a:fld id="{81B4628C-D964-478D-9E55-291C79D464C9}" type="slidenum">
              <a:rPr lang="en-US" smtClean="0"/>
              <a:pPr/>
              <a:t>3</a:t>
            </a:fld>
            <a:endParaRPr lang="en-US" smtClean="0"/>
          </a:p>
        </p:txBody>
      </p:sp>
      <p:graphicFrame>
        <p:nvGraphicFramePr>
          <p:cNvPr id="3" name="Group 49"/>
          <p:cNvGraphicFramePr>
            <a:graphicFrameLocks/>
          </p:cNvGraphicFramePr>
          <p:nvPr/>
        </p:nvGraphicFramePr>
        <p:xfrm>
          <a:off x="928688" y="1575544"/>
          <a:ext cx="8358244" cy="4686744"/>
        </p:xfrm>
        <a:graphic>
          <a:graphicData uri="http://schemas.openxmlformats.org/drawingml/2006/table">
            <a:tbl>
              <a:tblPr/>
              <a:tblGrid>
                <a:gridCol w="6268683"/>
                <a:gridCol w="2089561"/>
              </a:tblGrid>
              <a:tr h="4935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zh-CN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Sertifika Mali Sorumluluk Sigortası Yönetmeliği</a:t>
                      </a:r>
                      <a:endParaRPr kumimoji="0" lang="tr-TR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26 Ağustos 2004 </a:t>
                      </a: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5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</a:rPr>
                        <a:t>2004/21 say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ı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</a:rPr>
                        <a:t>l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ı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</a:rPr>
                        <a:t> Ba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ş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</a:rPr>
                        <a:t>bakanl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ı</a:t>
                      </a: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</a:rPr>
                        <a:t>k Genelgesi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zh-CN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06 Eylül  2004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0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Elektronik İmza Kanununun Uygulanmasına İlişkin Usul ve Esaslar Hakkında Yönetmelik (2 kere güncellenmiştir)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6 Ocak 2005 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0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Elektronik İmza ile İlgili Süreçlere ve Teknik Kriterlere İlişkin Tebliğ (4 kere güncellenmiştir)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6 Ocak 2005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963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Güvenli Elektronik İmza Oluşturma ve Doğrulama Uygulamaları ile Güvenli Elektronik İmza Formatlarına İlişkin Kurul Kararı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1 Haziran 2006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76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Nitelikli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Elektronik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Sertifika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, SİL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ve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OCSP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İstek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/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Cevap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Mesajları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Profilleri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Rehberi’ne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İlişkin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Kurul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  <a:r>
                        <a:rPr kumimoji="0" lang="en-US" altLang="ja-JP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Kararı</a:t>
                      </a:r>
                      <a:r>
                        <a:rPr kumimoji="0" lang="en-US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 </a:t>
                      </a:r>
                    </a:p>
                  </a:txBody>
                  <a:tcPr marL="99060" marR="990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tr-TR" altLang="ja-JP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MS Mincho" pitchFamily="49" charset="-128"/>
                          <a:cs typeface="+mn-cs"/>
                        </a:rPr>
                        <a:t>18 Nisan 2007</a:t>
                      </a:r>
                      <a:endParaRPr kumimoji="0" lang="en-US" altLang="ja-JP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  <a:ea typeface="MS Mincho" pitchFamily="49" charset="-128"/>
                        <a:cs typeface="+mn-cs"/>
                      </a:endParaRPr>
                    </a:p>
                  </a:txBody>
                  <a:tcPr marL="99060" marR="990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66" name="Rectangle 2"/>
          <p:cNvSpPr>
            <a:spLocks noChangeArrowheads="1"/>
          </p:cNvSpPr>
          <p:nvPr/>
        </p:nvSpPr>
        <p:spPr bwMode="auto">
          <a:xfrm>
            <a:off x="928688" y="500042"/>
            <a:ext cx="676003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3600" dirty="0">
                <a:solidFill>
                  <a:schemeClr val="tx2"/>
                </a:solidFill>
              </a:rPr>
              <a:t>ELEKTRONİK İMZA MEVZUATI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854842" y="357166"/>
            <a:ext cx="6678072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3400" dirty="0">
                <a:solidFill>
                  <a:schemeClr val="tx2"/>
                </a:solidFill>
              </a:rPr>
              <a:t>ELEKTRONİK SERTİFİKA HİZMET SAĞLAYICILAR</a:t>
            </a:r>
          </a:p>
        </p:txBody>
      </p:sp>
      <p:graphicFrame>
        <p:nvGraphicFramePr>
          <p:cNvPr id="169031" name="Group 71"/>
          <p:cNvGraphicFramePr>
            <a:graphicFrameLocks noGrp="1"/>
          </p:cNvGraphicFramePr>
          <p:nvPr>
            <p:ph/>
          </p:nvPr>
        </p:nvGraphicFramePr>
        <p:xfrm>
          <a:off x="1083442" y="2071678"/>
          <a:ext cx="7775753" cy="3142682"/>
        </p:xfrm>
        <a:graphic>
          <a:graphicData uri="http://schemas.openxmlformats.org/drawingml/2006/table">
            <a:tbl>
              <a:tblPr/>
              <a:tblGrid>
                <a:gridCol w="3034057"/>
                <a:gridCol w="2243340"/>
                <a:gridCol w="2498356"/>
              </a:tblGrid>
              <a:tr h="71437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ESHS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" marR="0" lvl="0" indent="-285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Bildirim Tarihi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Faaliyete Başlama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e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–G</a:t>
                      </a: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ÜVEN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25.03.2005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24.06.2005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087">
                <a:tc>
                  <a:txBody>
                    <a:bodyPr/>
                    <a:lstStyle/>
                    <a:p>
                      <a:pPr marL="28575" marR="0" lvl="0" indent="-285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TUBITAK UEKAE KSM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31.03.2005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30.06.2005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08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URKTRUST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13.05.2005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16.07.2005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30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EBG</a:t>
                      </a:r>
                      <a:endParaRPr kumimoji="0" lang="tr-T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20.06.2006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tr-T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cs typeface="Arial" pitchFamily="34" charset="0"/>
                        </a:rPr>
                        <a:t>01.09.2006 </a:t>
                      </a:r>
                    </a:p>
                  </a:txBody>
                  <a:tcPr marL="99060" marR="9906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450676"/>
            <a:ext cx="8190794" cy="891840"/>
          </a:xfrm>
        </p:spPr>
        <p:txBody>
          <a:bodyPr/>
          <a:lstStyle/>
          <a:p>
            <a:pPr algn="ctr" eaLnBrk="1" hangingPunct="1">
              <a:lnSpc>
                <a:spcPct val="60000"/>
              </a:lnSpc>
            </a:pPr>
            <a:r>
              <a:rPr lang="tr-TR" sz="2900" dirty="0" smtClean="0"/>
              <a:t>Toplam Oluşturulan Sertifika Sayıları</a:t>
            </a:r>
            <a:endParaRPr lang="tr-TR" dirty="0" smtClean="0"/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990600" y="496302"/>
            <a:ext cx="8915400" cy="69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456" tIns="43727" rIns="87456" bIns="43727"/>
          <a:lstStyle/>
          <a:p>
            <a:pPr defTabSz="958138"/>
            <a:r>
              <a:rPr lang="tr-TR" sz="4400" dirty="0" smtClean="0">
                <a:solidFill>
                  <a:schemeClr val="tx2"/>
                </a:solidFill>
              </a:rPr>
              <a:t>e-İMZA PAZARI</a:t>
            </a:r>
            <a:endParaRPr lang="en-US" sz="44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6" name="6 Grafik"/>
          <p:cNvGraphicFramePr/>
          <p:nvPr/>
        </p:nvGraphicFramePr>
        <p:xfrm>
          <a:off x="1244824" y="2342516"/>
          <a:ext cx="7696855" cy="4229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346789" y="1177592"/>
            <a:ext cx="8251943" cy="52358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7456" tIns="43727" rIns="87456" bIns="43727">
            <a:spAutoFit/>
          </a:bodyPr>
          <a:lstStyle/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  <a:p>
            <a:pPr algn="just">
              <a:lnSpc>
                <a:spcPct val="150000"/>
              </a:lnSpc>
            </a:pPr>
            <a:endParaRPr lang="tr-TR" sz="3100" dirty="0">
              <a:solidFill>
                <a:srgbClr val="0000FF"/>
              </a:solidFill>
            </a:endParaRPr>
          </a:p>
        </p:txBody>
      </p:sp>
      <p:graphicFrame>
        <p:nvGraphicFramePr>
          <p:cNvPr id="8" name="5 Grafik"/>
          <p:cNvGraphicFramePr/>
          <p:nvPr/>
        </p:nvGraphicFramePr>
        <p:xfrm>
          <a:off x="990601" y="2100943"/>
          <a:ext cx="8261544" cy="412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990600" y="479760"/>
            <a:ext cx="6912429" cy="69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456" tIns="43727" rIns="87456" bIns="43727"/>
          <a:lstStyle/>
          <a:p>
            <a:pPr defTabSz="958138"/>
            <a:r>
              <a:rPr lang="tr-TR" sz="4400" dirty="0" smtClean="0">
                <a:solidFill>
                  <a:schemeClr val="tx2"/>
                </a:solidFill>
              </a:rPr>
              <a:t>e-İMZA PAZARI</a:t>
            </a:r>
            <a:endParaRPr lang="en-US" sz="4400" dirty="0" smtClean="0">
              <a:solidFill>
                <a:schemeClr val="tx2"/>
              </a:solidFill>
            </a:endParaRPr>
          </a:p>
        </p:txBody>
      </p:sp>
      <p:sp>
        <p:nvSpPr>
          <p:cNvPr id="9" name="8 Metin Yer Tutucusu"/>
          <p:cNvSpPr>
            <a:spLocks noGrp="1"/>
          </p:cNvSpPr>
          <p:nvPr>
            <p:ph type="body" sz="half" idx="1"/>
          </p:nvPr>
        </p:nvSpPr>
        <p:spPr>
          <a:xfrm>
            <a:off x="1149180" y="1628776"/>
            <a:ext cx="7809049" cy="668110"/>
          </a:xfrm>
        </p:spPr>
        <p:txBody>
          <a:bodyPr/>
          <a:lstStyle/>
          <a:p>
            <a:pPr algn="ctr">
              <a:buNone/>
            </a:pPr>
            <a:r>
              <a:rPr lang="tr-TR" smtClean="0"/>
              <a:t>TOPLAM </a:t>
            </a:r>
            <a:r>
              <a:rPr lang="tr-TR" smtClean="0"/>
              <a:t>OLUŞTURULAN </a:t>
            </a:r>
            <a:r>
              <a:rPr lang="tr-TR" dirty="0" smtClean="0"/>
              <a:t>e-İMZA </a:t>
            </a:r>
            <a:r>
              <a:rPr lang="tr-TR" dirty="0" smtClean="0"/>
              <a:t>/ </a:t>
            </a:r>
            <a:r>
              <a:rPr lang="tr-TR" smtClean="0"/>
              <a:t>m-İMZA </a:t>
            </a:r>
            <a:r>
              <a:rPr lang="tr-TR" smtClean="0"/>
              <a:t>SERTİFİKA SAYILARI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2 Grafik"/>
          <p:cNvGraphicFramePr/>
          <p:nvPr/>
        </p:nvGraphicFramePr>
        <p:xfrm>
          <a:off x="685799" y="1543050"/>
          <a:ext cx="8792163" cy="4728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90600" y="496302"/>
            <a:ext cx="8915400" cy="697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456" tIns="43727" rIns="87456" bIns="43727"/>
          <a:lstStyle/>
          <a:p>
            <a:pPr defTabSz="958138"/>
            <a:r>
              <a:rPr lang="tr-TR" sz="4400" dirty="0" smtClean="0">
                <a:solidFill>
                  <a:schemeClr val="tx2"/>
                </a:solidFill>
              </a:rPr>
              <a:t>e-İMZA PAZARI</a:t>
            </a:r>
            <a:endParaRPr lang="en-US" sz="4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28689" y="500042"/>
            <a:ext cx="6549798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4400" dirty="0" smtClean="0">
                <a:solidFill>
                  <a:schemeClr val="tx2"/>
                </a:solidFill>
              </a:rPr>
              <a:t>BTK’NIN FAALİYETLERİ</a:t>
            </a:r>
            <a:endParaRPr lang="tr-TR" sz="4400" dirty="0">
              <a:solidFill>
                <a:schemeClr val="tx2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gray">
          <a:xfrm>
            <a:off x="676956" y="1796143"/>
            <a:ext cx="8782730" cy="386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46088" indent="-446088" eaLnBrk="0" hangingPunct="0">
              <a:lnSpc>
                <a:spcPct val="15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Elektronik Sertifika Hizmet Sağlayıcılarının Denetimi</a:t>
            </a:r>
          </a:p>
          <a:p>
            <a:pPr marL="446088" indent="-446088" eaLnBrk="0" hangingPunct="0">
              <a:lnSpc>
                <a:spcPct val="15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Standartların Takibi</a:t>
            </a:r>
          </a:p>
          <a:p>
            <a:pPr marL="446088" indent="-446088" eaLnBrk="0" hangingPunct="0">
              <a:lnSpc>
                <a:spcPct val="15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Diğer Ülkelerdeki Gelişmelerin Takibi</a:t>
            </a:r>
          </a:p>
          <a:p>
            <a:pPr marL="446088" indent="-446088" eaLnBrk="0" hangingPunct="0">
              <a:lnSpc>
                <a:spcPct val="15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Düzenlemelerdeki Güncellemeleri Gerçekleştirilmesi </a:t>
            </a:r>
          </a:p>
          <a:p>
            <a:pPr marL="446088" indent="-446088" eaLnBrk="0" hangingPunct="0">
              <a:lnSpc>
                <a:spcPct val="150000"/>
              </a:lnSpc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tr-TR" sz="2800" dirty="0" smtClean="0"/>
              <a:t>Yaygınlaştırma ve </a:t>
            </a:r>
            <a:r>
              <a:rPr lang="tr-TR" sz="2800" dirty="0" err="1" smtClean="0"/>
              <a:t>Farkındalık</a:t>
            </a:r>
            <a:r>
              <a:rPr lang="tr-TR" sz="2800" dirty="0" smtClean="0"/>
              <a:t> Oluşturma Çalışmaları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gray">
          <a:xfrm>
            <a:off x="718456" y="1632856"/>
            <a:ext cx="8904515" cy="439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58775" lvl="0" indent="-358775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30 / 06 / 2009 tarihinde Kurumumuz binasında</a:t>
            </a:r>
          </a:p>
          <a:p>
            <a:pPr marL="358775" lvl="0">
              <a:lnSpc>
                <a:spcPct val="150000"/>
              </a:lnSpc>
            </a:pPr>
            <a:r>
              <a:rPr lang="tr-TR" sz="2400" dirty="0" smtClean="0"/>
              <a:t>Kamu Sertifikasyon Merkezi Güvenli Elektronik İmza İş Süreçleri Değerlendirme </a:t>
            </a:r>
            <a:r>
              <a:rPr lang="tr-TR" sz="2400" dirty="0" err="1" smtClean="0"/>
              <a:t>Çalıştayı</a:t>
            </a:r>
            <a:r>
              <a:rPr lang="tr-TR" sz="2400" dirty="0" smtClean="0"/>
              <a:t>  </a:t>
            </a:r>
          </a:p>
          <a:p>
            <a:pPr marL="358775" lvl="0" indent="-358775">
              <a:lnSpc>
                <a:spcPct val="150000"/>
              </a:lnSpc>
              <a:buFont typeface="Arial" pitchFamily="34" charset="0"/>
              <a:buChar char="•"/>
            </a:pPr>
            <a:endParaRPr lang="tr-TR" sz="800" dirty="0" smtClean="0"/>
          </a:p>
          <a:p>
            <a:pPr marL="358775" indent="-358775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Farklı Kamu Kurum ve Kuruluşlarından 44 katılımcı</a:t>
            </a:r>
          </a:p>
          <a:p>
            <a:pPr marL="358775" indent="-358775">
              <a:lnSpc>
                <a:spcPct val="150000"/>
              </a:lnSpc>
              <a:buFont typeface="Arial" pitchFamily="34" charset="0"/>
              <a:buChar char="•"/>
            </a:pPr>
            <a:endParaRPr lang="tr-TR" sz="800" dirty="0" smtClean="0"/>
          </a:p>
          <a:p>
            <a:pPr marL="358775" indent="-358775">
              <a:lnSpc>
                <a:spcPct val="150000"/>
              </a:lnSpc>
              <a:buFont typeface="Arial" pitchFamily="34" charset="0"/>
              <a:buChar char="•"/>
            </a:pPr>
            <a:r>
              <a:rPr lang="tr-TR" sz="2400" dirty="0" smtClean="0"/>
              <a:t>Elektronik Sertifika Başvurusu Süreci </a:t>
            </a:r>
          </a:p>
          <a:p>
            <a:pPr marL="358775">
              <a:lnSpc>
                <a:spcPct val="150000"/>
              </a:lnSpc>
            </a:pPr>
            <a:r>
              <a:rPr lang="tr-TR" sz="2400" dirty="0" smtClean="0"/>
              <a:t>Elektronik Sertifika Yenileme ve İptal Süreci </a:t>
            </a:r>
          </a:p>
          <a:p>
            <a:pPr marL="358775">
              <a:lnSpc>
                <a:spcPct val="150000"/>
              </a:lnSpc>
            </a:pPr>
            <a:r>
              <a:rPr lang="tr-TR" sz="2400" dirty="0" smtClean="0"/>
              <a:t>Diğer Hususlar</a:t>
            </a:r>
          </a:p>
          <a:p>
            <a:pPr lvl="0">
              <a:lnSpc>
                <a:spcPct val="200000"/>
              </a:lnSpc>
            </a:pPr>
            <a:endParaRPr lang="tr-TR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28689" y="500042"/>
            <a:ext cx="6549798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868" tIns="41742" rIns="32868" bIns="41742" anchorCtr="1"/>
          <a:lstStyle/>
          <a:p>
            <a:r>
              <a:rPr lang="tr-TR" sz="4400" dirty="0" smtClean="0">
                <a:solidFill>
                  <a:schemeClr val="tx2"/>
                </a:solidFill>
              </a:rPr>
              <a:t>ÇALIŞTAY</a:t>
            </a:r>
            <a:endParaRPr lang="tr-TR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MC_Presentation_Template">
  <a:themeElements>
    <a:clrScheme name="">
      <a:dk1>
        <a:srgbClr val="000000"/>
      </a:dk1>
      <a:lt1>
        <a:srgbClr val="FFFFFF"/>
      </a:lt1>
      <a:dk2>
        <a:srgbClr val="005596"/>
      </a:dk2>
      <a:lt2>
        <a:srgbClr val="969696"/>
      </a:lt2>
      <a:accent1>
        <a:srgbClr val="00AFDB"/>
      </a:accent1>
      <a:accent2>
        <a:srgbClr val="D18316"/>
      </a:accent2>
      <a:accent3>
        <a:srgbClr val="FFFFFF"/>
      </a:accent3>
      <a:accent4>
        <a:srgbClr val="000000"/>
      </a:accent4>
      <a:accent5>
        <a:srgbClr val="AAD4EA"/>
      </a:accent5>
      <a:accent6>
        <a:srgbClr val="BD7613"/>
      </a:accent6>
      <a:hlink>
        <a:srgbClr val="B5121B"/>
      </a:hlink>
      <a:folHlink>
        <a:srgbClr val="6AA121"/>
      </a:folHlink>
    </a:clrScheme>
    <a:fontScheme name="EMC_Presentation_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MC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C_Presentation_Template 13">
        <a:dk1>
          <a:srgbClr val="000000"/>
        </a:dk1>
        <a:lt1>
          <a:srgbClr val="FFFFFF"/>
        </a:lt1>
        <a:dk2>
          <a:srgbClr val="003580"/>
        </a:dk2>
        <a:lt2>
          <a:srgbClr val="C7BD8A"/>
        </a:lt2>
        <a:accent1>
          <a:srgbClr val="E0AD00"/>
        </a:accent1>
        <a:accent2>
          <a:srgbClr val="D97300"/>
        </a:accent2>
        <a:accent3>
          <a:srgbClr val="FFFFFF"/>
        </a:accent3>
        <a:accent4>
          <a:srgbClr val="000000"/>
        </a:accent4>
        <a:accent5>
          <a:srgbClr val="EDD3AA"/>
        </a:accent5>
        <a:accent6>
          <a:srgbClr val="C46800"/>
        </a:accent6>
        <a:hlink>
          <a:srgbClr val="5274A6"/>
        </a:hlink>
        <a:folHlink>
          <a:srgbClr val="A1A6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14">
        <a:dk1>
          <a:srgbClr val="000000"/>
        </a:dk1>
        <a:lt1>
          <a:srgbClr val="FFFFFF"/>
        </a:lt1>
        <a:dk2>
          <a:srgbClr val="003580"/>
        </a:dk2>
        <a:lt2>
          <a:srgbClr val="C7BD8A"/>
        </a:lt2>
        <a:accent1>
          <a:srgbClr val="E0AD00"/>
        </a:accent1>
        <a:accent2>
          <a:srgbClr val="D97300"/>
        </a:accent2>
        <a:accent3>
          <a:srgbClr val="FFFFFF"/>
        </a:accent3>
        <a:accent4>
          <a:srgbClr val="000000"/>
        </a:accent4>
        <a:accent5>
          <a:srgbClr val="EDD3AA"/>
        </a:accent5>
        <a:accent6>
          <a:srgbClr val="C46800"/>
        </a:accent6>
        <a:hlink>
          <a:srgbClr val="00DAF8"/>
        </a:hlink>
        <a:folHlink>
          <a:srgbClr val="A1A6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15">
        <a:dk1>
          <a:srgbClr val="000000"/>
        </a:dk1>
        <a:lt1>
          <a:srgbClr val="FFFFFF"/>
        </a:lt1>
        <a:dk2>
          <a:srgbClr val="003580"/>
        </a:dk2>
        <a:lt2>
          <a:srgbClr val="C7BD8A"/>
        </a:lt2>
        <a:accent1>
          <a:srgbClr val="E0AD00"/>
        </a:accent1>
        <a:accent2>
          <a:srgbClr val="D97300"/>
        </a:accent2>
        <a:accent3>
          <a:srgbClr val="FFFFFF"/>
        </a:accent3>
        <a:accent4>
          <a:srgbClr val="000000"/>
        </a:accent4>
        <a:accent5>
          <a:srgbClr val="EDD3AA"/>
        </a:accent5>
        <a:accent6>
          <a:srgbClr val="C46800"/>
        </a:accent6>
        <a:hlink>
          <a:srgbClr val="0073A8"/>
        </a:hlink>
        <a:folHlink>
          <a:srgbClr val="A1A6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C_Presentation_Template 16">
        <a:dk1>
          <a:srgbClr val="000000"/>
        </a:dk1>
        <a:lt1>
          <a:srgbClr val="FFFFFF"/>
        </a:lt1>
        <a:dk2>
          <a:srgbClr val="003580"/>
        </a:dk2>
        <a:lt2>
          <a:srgbClr val="C7BD8A"/>
        </a:lt2>
        <a:accent1>
          <a:srgbClr val="E0AD00"/>
        </a:accent1>
        <a:accent2>
          <a:srgbClr val="D97300"/>
        </a:accent2>
        <a:accent3>
          <a:srgbClr val="FFFFFF"/>
        </a:accent3>
        <a:accent4>
          <a:srgbClr val="000000"/>
        </a:accent4>
        <a:accent5>
          <a:srgbClr val="EDD3AA"/>
        </a:accent5>
        <a:accent6>
          <a:srgbClr val="C46800"/>
        </a:accent6>
        <a:hlink>
          <a:srgbClr val="00A2EA"/>
        </a:hlink>
        <a:folHlink>
          <a:srgbClr val="A1A6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Özel Tasarım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19069</TotalTime>
  <Words>618</Words>
  <Application>Microsoft Office PowerPoint</Application>
  <PresentationFormat>A4 Kağıt (210x297 mm)</PresentationFormat>
  <Paragraphs>143</Paragraphs>
  <Slides>18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18</vt:i4>
      </vt:variant>
    </vt:vector>
  </HeadingPairs>
  <TitlesOfParts>
    <vt:vector size="20" baseType="lpstr">
      <vt:lpstr>EMC_Presentation_Template</vt:lpstr>
      <vt:lpstr>Özel Tasarım</vt:lpstr>
      <vt:lpstr>ELEKTRONİK İMZA</vt:lpstr>
      <vt:lpstr>Slayt 2</vt:lpstr>
      <vt:lpstr>Slayt 3</vt:lpstr>
      <vt:lpstr>Slayt 4</vt:lpstr>
      <vt:lpstr>Toplam Oluşturulan Sertifika Sayıları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TÜRK TİCARET KANUNU</vt:lpstr>
      <vt:lpstr>TÜRK TİCARET KANUNU</vt:lpstr>
      <vt:lpstr>SONUÇ</vt:lpstr>
      <vt:lpstr>Slayt 18</vt:lpstr>
    </vt:vector>
  </TitlesOfParts>
  <Company>SunGard Availability Services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Felaket Kurtarma Merkezi Değerlendirme, Planlama ve Yol Haritası</dc:title>
  <dc:creator>Mustafa ÜNVER</dc:creator>
  <cp:lastModifiedBy>dkabasakal</cp:lastModifiedBy>
  <cp:revision>1020</cp:revision>
  <dcterms:created xsi:type="dcterms:W3CDTF">2007-07-31T14:46:22Z</dcterms:created>
  <dcterms:modified xsi:type="dcterms:W3CDTF">2011-11-29T08:32:43Z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ient">
    <vt:lpwstr>Groupe APRI</vt:lpwstr>
  </property>
</Properties>
</file>