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4" r:id="rId2"/>
  </p:sldMasterIdLst>
  <p:notesMasterIdLst>
    <p:notesMasterId r:id="rId26"/>
  </p:notesMasterIdLst>
  <p:sldIdLst>
    <p:sldId id="300" r:id="rId3"/>
    <p:sldId id="256" r:id="rId4"/>
    <p:sldId id="259" r:id="rId5"/>
    <p:sldId id="258" r:id="rId6"/>
    <p:sldId id="260" r:id="rId7"/>
    <p:sldId id="263" r:id="rId8"/>
    <p:sldId id="261" r:id="rId9"/>
    <p:sldId id="265" r:id="rId10"/>
    <p:sldId id="266" r:id="rId11"/>
    <p:sldId id="267" r:id="rId12"/>
    <p:sldId id="268" r:id="rId13"/>
    <p:sldId id="283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23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52B6D-ADEE-4491-8E87-E0BCC5BA4ADD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18E4B-2904-4F8C-A0E2-DE123C5DE50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98625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5</a:t>
            </a:fld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3955" name="2 Not Yer Tutucusu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AE81DA-EB47-4452-9988-77F39283FB2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79" name="2 Not Yer Tutucusu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01AD08-AC6A-4CDC-9BCD-9E0EBEF8658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03" name="2 Not Yer Tutucusu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64D6F5-69C7-4A43-A973-2B2B02E6146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7027" name="2 Not Yer Tutucusu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120719-F2E4-4F21-86BE-9C4F2CC53AD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8051" name="2 Not Yer Tutucusu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A6E09C-5372-44A1-8F08-34730FD48CB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9075" name="2 Not Yer Tutucusu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9648BC-443A-4F96-9476-9544F8868EA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20</a:t>
            </a:fld>
            <a:endParaRPr lang="tr-T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21</a:t>
            </a:fld>
            <a:endParaRPr lang="tr-T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22</a:t>
            </a:fld>
            <a:endParaRPr lang="tr-T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23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9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Kurumsal </a:t>
            </a:r>
            <a:r>
              <a:rPr lang="tr-TR" dirty="0" err="1" smtClean="0"/>
              <a:t>NES’lerde</a:t>
            </a:r>
            <a:r>
              <a:rPr lang="tr-TR" dirty="0" smtClean="0"/>
              <a:t> 5070 s.Kanun’un c ve h bentleri</a:t>
            </a:r>
            <a:r>
              <a:rPr lang="tr-TR" baseline="0" dirty="0" smtClean="0"/>
              <a:t> dikkate alındığında hangi bilgiler olmalıdır?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Kurumsal </a:t>
            </a:r>
            <a:r>
              <a:rPr lang="tr-TR" dirty="0" err="1" smtClean="0"/>
              <a:t>NES’lerde</a:t>
            </a:r>
            <a:r>
              <a:rPr lang="tr-TR" dirty="0" smtClean="0"/>
              <a:t> 5070 s.Kanun’un c ve h bentleri</a:t>
            </a:r>
            <a:r>
              <a:rPr lang="tr-TR" baseline="0" dirty="0" smtClean="0"/>
              <a:t> dikkate alındığında hangi bilgiler olmalıdır?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12</a:t>
            </a:fld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18E4B-2904-4F8C-A0E2-DE123C5DE503}" type="slidenum">
              <a:rPr lang="tr-TR" smtClean="0"/>
              <a:pPr/>
              <a:t>13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Yuvarlatılmış Dikdörtgen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Dikdörtgen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ikdörtgen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dörtgen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Dikdörtgen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Yuvarlatılmış Dikdörtgen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8917D1-C44F-4E07-B771-2FC4DA984DE8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56BC3E5-D330-4740-88DF-BDF834BCA72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AACDC-46B6-413F-9FDA-940F65D92BDF}" type="datetimeFigureOut">
              <a:rPr lang="tr-TR" smtClean="0"/>
              <a:pPr/>
              <a:t>29.11.2011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61E77-9837-433E-9151-6731B97BB69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8)%20E-&#304;mza%20Sorumlusu%20(Kay&#305;t&#231;&#305;lar)%20&#304;&#231;in%20NES%20Prosed&#252;r&#252;.doc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ULVİ KARAŞAHİN</a:t>
            </a:r>
          </a:p>
          <a:p>
            <a:r>
              <a:rPr lang="tr-TR" dirty="0" smtClean="0"/>
              <a:t>TETKİK HAKİMİ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ADALET BAKANLIĞI E-İMZA TEMİN VE KULLANIM SÜRECİ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NES’LERDE YER ALMASI GEREKEN BİLGİLER ??????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229600" cy="5500726"/>
          </a:xfrm>
        </p:spPr>
        <p:txBody>
          <a:bodyPr>
            <a:noAutofit/>
          </a:bodyPr>
          <a:lstStyle/>
          <a:p>
            <a:r>
              <a:rPr lang="tr-TR" sz="1800" dirty="0" err="1" smtClean="0">
                <a:latin typeface="+mj-lt"/>
              </a:rPr>
              <a:t>NES’te</a:t>
            </a:r>
            <a:r>
              <a:rPr lang="tr-TR" sz="1800" dirty="0" smtClean="0">
                <a:latin typeface="+mj-lt"/>
              </a:rPr>
              <a:t> bulunması zorunlu unsurlar 5070 s. Kanunu’nun 9.maddesinde sayılmıştır.  Buna göre </a:t>
            </a:r>
            <a:r>
              <a:rPr lang="tr-TR" sz="1800" dirty="0" err="1" smtClean="0">
                <a:latin typeface="+mj-lt"/>
              </a:rPr>
              <a:t>NES’lerde</a:t>
            </a:r>
            <a:r>
              <a:rPr lang="tr-TR" sz="1800" dirty="0" smtClean="0">
                <a:latin typeface="+mj-lt"/>
              </a:rPr>
              <a:t>;</a:t>
            </a:r>
          </a:p>
          <a:p>
            <a:r>
              <a:rPr lang="tr-TR" sz="1800" u="sng" dirty="0" smtClean="0">
                <a:latin typeface="+mj-lt"/>
              </a:rPr>
              <a:t>c) İmza sahibinin teşhis edilebileceği kimlik bilgilerinin,</a:t>
            </a:r>
          </a:p>
          <a:p>
            <a:r>
              <a:rPr lang="tr-TR" sz="1800" u="sng" dirty="0" smtClean="0">
                <a:latin typeface="+mj-lt"/>
              </a:rPr>
              <a:t>h) Sertifika sahibi talep ederse meslekî veya diğer kişisel bilgilerinin,</a:t>
            </a:r>
            <a:endParaRPr lang="tr-TR" sz="1800" dirty="0" smtClean="0">
              <a:latin typeface="+mj-lt"/>
            </a:endParaRPr>
          </a:p>
          <a:p>
            <a:pPr>
              <a:buNone/>
            </a:pPr>
            <a:r>
              <a:rPr lang="tr-TR" sz="1800" dirty="0" smtClean="0">
                <a:latin typeface="+mj-lt"/>
              </a:rPr>
              <a:t>Bulunması zorunludur.</a:t>
            </a:r>
          </a:p>
        </p:txBody>
      </p:sp>
      <p:sp>
        <p:nvSpPr>
          <p:cNvPr id="4" name="3 Dikdörtgen"/>
          <p:cNvSpPr/>
          <p:nvPr/>
        </p:nvSpPr>
        <p:spPr>
          <a:xfrm>
            <a:off x="500034" y="2500306"/>
            <a:ext cx="8143932" cy="35394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tr-TR" sz="2800" dirty="0" smtClean="0">
                <a:latin typeface="+mj-lt"/>
              </a:rPr>
              <a:t>Kurumsal </a:t>
            </a:r>
            <a:r>
              <a:rPr lang="tr-TR" sz="2800" dirty="0" err="1" smtClean="0">
                <a:latin typeface="+mj-lt"/>
              </a:rPr>
              <a:t>NES’lerde</a:t>
            </a:r>
            <a:r>
              <a:rPr lang="tr-TR" sz="2800" dirty="0" smtClean="0">
                <a:latin typeface="+mj-lt"/>
              </a:rPr>
              <a:t> aşağıdakilerden hangileri olmalıdır?</a:t>
            </a:r>
          </a:p>
          <a:p>
            <a:pPr>
              <a:buBlip>
                <a:blip r:embed="rId3"/>
              </a:buBlip>
            </a:pPr>
            <a:r>
              <a:rPr lang="tr-TR" sz="2800" dirty="0" smtClean="0">
                <a:latin typeface="+mj-lt"/>
              </a:rPr>
              <a:t> TCKN</a:t>
            </a:r>
          </a:p>
          <a:p>
            <a:pPr>
              <a:buBlip>
                <a:blip r:embed="rId3"/>
              </a:buBlip>
            </a:pPr>
            <a:r>
              <a:rPr lang="tr-TR" sz="2800" dirty="0" smtClean="0">
                <a:latin typeface="+mj-lt"/>
              </a:rPr>
              <a:t> Ad </a:t>
            </a:r>
            <a:r>
              <a:rPr lang="tr-TR" sz="2800" dirty="0" err="1" smtClean="0">
                <a:latin typeface="+mj-lt"/>
              </a:rPr>
              <a:t>soyad</a:t>
            </a:r>
            <a:endParaRPr lang="tr-TR" sz="2800" dirty="0" smtClean="0">
              <a:latin typeface="+mj-lt"/>
            </a:endParaRPr>
          </a:p>
          <a:p>
            <a:pPr>
              <a:buBlip>
                <a:blip r:embed="rId3"/>
              </a:buBlip>
            </a:pPr>
            <a:r>
              <a:rPr lang="tr-TR" sz="2800" dirty="0" smtClean="0">
                <a:latin typeface="+mj-lt"/>
              </a:rPr>
              <a:t> Unvan ya da meslek</a:t>
            </a:r>
          </a:p>
          <a:p>
            <a:pPr>
              <a:buBlip>
                <a:blip r:embed="rId3"/>
              </a:buBlip>
            </a:pPr>
            <a:r>
              <a:rPr lang="tr-TR" sz="2800" dirty="0" smtClean="0">
                <a:latin typeface="+mj-lt"/>
              </a:rPr>
              <a:t> Kurum sicil numarası</a:t>
            </a:r>
          </a:p>
          <a:p>
            <a:pPr>
              <a:buBlip>
                <a:blip r:embed="rId3"/>
              </a:buBlip>
            </a:pPr>
            <a:r>
              <a:rPr lang="tr-TR" sz="2800" dirty="0" smtClean="0">
                <a:latin typeface="+mj-lt"/>
              </a:rPr>
              <a:t> Görev yapılan birim</a:t>
            </a:r>
          </a:p>
          <a:p>
            <a:pPr>
              <a:buBlip>
                <a:blip r:embed="rId3"/>
              </a:buBlip>
            </a:pPr>
            <a:r>
              <a:rPr lang="tr-TR" sz="2800" dirty="0" smtClean="0">
                <a:latin typeface="+mj-lt"/>
              </a:rPr>
              <a:t> vs.</a:t>
            </a:r>
            <a:endParaRPr lang="tr-T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KİMLER İÇİN NES ALINMALI ??????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229600" cy="5857916"/>
          </a:xfrm>
        </p:spPr>
        <p:txBody>
          <a:bodyPr>
            <a:noAutofit/>
          </a:bodyPr>
          <a:lstStyle/>
          <a:p>
            <a:pPr>
              <a:buNone/>
            </a:pPr>
            <a:endParaRPr lang="tr-TR" sz="1800" dirty="0" smtClean="0">
              <a:latin typeface="+mj-lt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500034" y="714356"/>
            <a:ext cx="8215370" cy="563231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tr-TR" sz="2000" dirty="0" smtClean="0">
                <a:latin typeface="+mj-lt"/>
              </a:rPr>
              <a:t> Hakim ve savcılar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latin typeface="+mj-lt"/>
              </a:rPr>
              <a:t> İcra ve yazı işleri müdürleri, cezaevi müdürleri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latin typeface="+mj-lt"/>
              </a:rPr>
              <a:t> İcra memurları, zabıt katipleri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latin typeface="+mj-lt"/>
              </a:rPr>
              <a:t> Mübaşirler, hizmetliler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latin typeface="+mj-lt"/>
              </a:rPr>
              <a:t> İnfaz koruma memurları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latin typeface="+mj-lt"/>
              </a:rPr>
              <a:t> </a:t>
            </a: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Mahkemelerde görev yapan sosyal çalışmacı, psikolog vb.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 Geçici olarak yetkilendirilenler (Mübaşirin zabıt katibi olarak yetkilendirilmesi)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 Doktorlar gibi başka kurum görevlisi olup nöbet veya geçici görevlendirme gibi nedenlerle yargı birimlerinde görev yapanlar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 Adliye veznelerinde görevli Maliye Memurları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 Adli Tıp’ta 2. görevli doktor, prof. v.b. 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lang="tr-TR" sz="2000" dirty="0" err="1" smtClean="0">
                <a:solidFill>
                  <a:srgbClr val="FFC000"/>
                </a:solidFill>
                <a:latin typeface="+mj-lt"/>
              </a:rPr>
              <a:t>DSM’de</a:t>
            </a: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 görev verilmiş yardımcı elemanlar (memur vasfı yokmuş, belediye çalışanıymış)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 Cezaevlerinde 2. Görevli doktor, öğretmen. 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 Çocuk mahkemesinde </a:t>
            </a:r>
            <a:r>
              <a:rPr lang="tr-TR" sz="2000" dirty="0" err="1" smtClean="0">
                <a:solidFill>
                  <a:srgbClr val="FFC000"/>
                </a:solidFill>
                <a:latin typeface="+mj-lt"/>
              </a:rPr>
              <a:t>UYAP’a</a:t>
            </a:r>
            <a:r>
              <a:rPr lang="tr-TR" sz="2000" dirty="0" smtClean="0">
                <a:solidFill>
                  <a:srgbClr val="FFC000"/>
                </a:solidFill>
                <a:latin typeface="+mj-lt"/>
              </a:rPr>
              <a:t> veri giren ve rapor hazırlayan sağlık memuru (Kendi hastanesinden erişim yapıp çalışıyormuş, ancak tek yaptığı iş çocuk mah.nin işleriymiş)</a:t>
            </a:r>
            <a:endParaRPr lang="tr-TR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83099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NES BAŞVURU FORMUNUN DOLDURULMASINDA KAFAYA TAKILANLAR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/>
          </a:bodyPr>
          <a:lstStyle/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Maddi sınır ????????????????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Sertifikanın yayınlanması ?????????????</a:t>
            </a: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NES’İN KULLANIMI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57200" y="714356"/>
            <a:ext cx="8229600" cy="55007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Elektronik imzalama</a:t>
            </a:r>
          </a:p>
          <a:p>
            <a:pPr marL="731520" lvl="1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tr-TR" sz="2000" dirty="0" smtClean="0">
                <a:latin typeface="+mj-lt"/>
              </a:rPr>
              <a:t>UYAP Editör’de e-imza</a:t>
            </a:r>
          </a:p>
          <a:p>
            <a:pPr marL="731520" lvl="1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tr-TR" sz="2000" dirty="0" smtClean="0">
                <a:latin typeface="+mj-lt"/>
              </a:rPr>
              <a:t>Microsoft </a:t>
            </a:r>
            <a:r>
              <a:rPr lang="tr-TR" sz="2000" dirty="0" err="1" smtClean="0">
                <a:latin typeface="+mj-lt"/>
              </a:rPr>
              <a:t>Office’de</a:t>
            </a:r>
            <a:r>
              <a:rPr lang="tr-TR" sz="2000" dirty="0" smtClean="0">
                <a:latin typeface="+mj-lt"/>
              </a:rPr>
              <a:t> e-imza</a:t>
            </a:r>
          </a:p>
          <a:p>
            <a:pPr marL="731520" lvl="1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tr-TR" sz="2000" dirty="0" err="1" smtClean="0">
                <a:latin typeface="+mj-lt"/>
              </a:rPr>
              <a:t>Adobe</a:t>
            </a:r>
            <a:r>
              <a:rPr lang="tr-TR" sz="2000" dirty="0" smtClean="0">
                <a:latin typeface="+mj-lt"/>
              </a:rPr>
              <a:t> </a:t>
            </a:r>
            <a:r>
              <a:rPr lang="tr-TR" sz="2000" dirty="0" err="1" smtClean="0">
                <a:latin typeface="+mj-lt"/>
              </a:rPr>
              <a:t>Acrobat’da</a:t>
            </a:r>
            <a:r>
              <a:rPr lang="tr-TR" sz="2000" dirty="0" smtClean="0">
                <a:latin typeface="+mj-lt"/>
              </a:rPr>
              <a:t> e-imza</a:t>
            </a:r>
          </a:p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Elektronik imza ile </a:t>
            </a:r>
            <a:r>
              <a:rPr lang="tr-TR" sz="2000" b="1" dirty="0" err="1" smtClean="0">
                <a:solidFill>
                  <a:srgbClr val="FF0000"/>
                </a:solidFill>
                <a:latin typeface="+mj-lt"/>
              </a:rPr>
              <a:t>login</a:t>
            </a:r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 olma (bilişim sistemlerine giriş)</a:t>
            </a:r>
          </a:p>
          <a:p>
            <a:pPr marL="731520" lvl="1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tr-TR" sz="2000" dirty="0" smtClean="0">
                <a:latin typeface="+mj-lt"/>
              </a:rPr>
              <a:t>UYAP uygulama </a:t>
            </a:r>
            <a:r>
              <a:rPr lang="tr-TR" sz="2000" dirty="0" err="1" smtClean="0">
                <a:latin typeface="+mj-lt"/>
              </a:rPr>
              <a:t>portalına</a:t>
            </a:r>
            <a:r>
              <a:rPr lang="tr-TR" sz="2000" dirty="0" smtClean="0">
                <a:latin typeface="+mj-lt"/>
              </a:rPr>
              <a:t> e-imza ile giriş</a:t>
            </a:r>
          </a:p>
          <a:p>
            <a:pPr marL="731520" lvl="1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tr-TR" sz="2000" dirty="0" smtClean="0">
                <a:latin typeface="+mj-lt"/>
              </a:rPr>
              <a:t>Avukat </a:t>
            </a:r>
            <a:r>
              <a:rPr lang="tr-TR" sz="2000" dirty="0" err="1" smtClean="0">
                <a:latin typeface="+mj-lt"/>
              </a:rPr>
              <a:t>portalı</a:t>
            </a:r>
            <a:r>
              <a:rPr lang="tr-TR" sz="2000" dirty="0" err="1" smtClean="0">
                <a:solidFill>
                  <a:prstClr val="black"/>
                </a:solidFill>
                <a:latin typeface="Arial"/>
              </a:rPr>
              <a:t>na</a:t>
            </a:r>
            <a:r>
              <a:rPr lang="tr-TR" sz="2000" dirty="0" smtClean="0">
                <a:solidFill>
                  <a:prstClr val="black"/>
                </a:solidFill>
                <a:latin typeface="Arial"/>
              </a:rPr>
              <a:t> e-imza ile giriş</a:t>
            </a:r>
            <a:endParaRPr lang="tr-TR" sz="2000" dirty="0" smtClean="0">
              <a:latin typeface="+mj-lt"/>
            </a:endParaRPr>
          </a:p>
          <a:p>
            <a:pPr marL="731520" lvl="1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tr-TR" sz="2000" dirty="0" smtClean="0">
                <a:latin typeface="+mj-lt"/>
              </a:rPr>
              <a:t>Vatandaş </a:t>
            </a:r>
            <a:r>
              <a:rPr lang="tr-TR" sz="2000" dirty="0" err="1" smtClean="0">
                <a:latin typeface="+mj-lt"/>
              </a:rPr>
              <a:t>portalı</a:t>
            </a:r>
            <a:r>
              <a:rPr lang="tr-TR" sz="2000" dirty="0" err="1" smtClean="0">
                <a:solidFill>
                  <a:prstClr val="black"/>
                </a:solidFill>
                <a:latin typeface="Arial"/>
              </a:rPr>
              <a:t>na</a:t>
            </a:r>
            <a:r>
              <a:rPr lang="tr-TR" sz="2000" dirty="0" smtClean="0">
                <a:solidFill>
                  <a:prstClr val="black"/>
                </a:solidFill>
                <a:latin typeface="Arial"/>
              </a:rPr>
              <a:t> e-imza ile giriş</a:t>
            </a:r>
            <a:endParaRPr lang="tr-TR" sz="2000" dirty="0" smtClean="0">
              <a:latin typeface="+mj-lt"/>
            </a:endParaRPr>
          </a:p>
          <a:p>
            <a:pPr marL="731520" lvl="1" indent="-274320" algn="just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tr-TR" sz="2000" dirty="0" smtClean="0">
                <a:latin typeface="+mj-lt"/>
              </a:rPr>
              <a:t>Kurum </a:t>
            </a:r>
            <a:r>
              <a:rPr lang="tr-TR" sz="2000" dirty="0" err="1" smtClean="0">
                <a:latin typeface="+mj-lt"/>
              </a:rPr>
              <a:t>portalı</a:t>
            </a:r>
            <a:r>
              <a:rPr lang="tr-TR" sz="2000" dirty="0" err="1" smtClean="0">
                <a:solidFill>
                  <a:prstClr val="black"/>
                </a:solidFill>
                <a:latin typeface="Arial"/>
              </a:rPr>
              <a:t>na</a:t>
            </a:r>
            <a:r>
              <a:rPr lang="tr-TR" sz="2000" dirty="0" smtClean="0">
                <a:solidFill>
                  <a:prstClr val="black"/>
                </a:solidFill>
                <a:latin typeface="Arial"/>
              </a:rPr>
              <a:t> e-imza ile giriş</a:t>
            </a:r>
            <a:endParaRPr lang="tr-TR" sz="2000" dirty="0" smtClean="0">
              <a:latin typeface="+mj-lt"/>
            </a:endParaRPr>
          </a:p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</a:pPr>
            <a:endParaRPr lang="tr-TR" sz="2000" b="1" dirty="0" smtClean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tr-TR" smtClean="0">
              <a:effectLst/>
            </a:endParaRPr>
          </a:p>
        </p:txBody>
      </p:sp>
      <p:pic>
        <p:nvPicPr>
          <p:cNvPr id="1177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17764" name="AutoShape 4"/>
          <p:cNvSpPr>
            <a:spLocks/>
          </p:cNvSpPr>
          <p:nvPr/>
        </p:nvSpPr>
        <p:spPr bwMode="auto">
          <a:xfrm>
            <a:off x="6227763" y="1628775"/>
            <a:ext cx="2089150" cy="792163"/>
          </a:xfrm>
          <a:prstGeom prst="accentBorderCallout1">
            <a:avLst>
              <a:gd name="adj1" fmla="val 14431"/>
              <a:gd name="adj2" fmla="val -3648"/>
              <a:gd name="adj3" fmla="val -128458"/>
              <a:gd name="adj4" fmla="val -17219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tr-TR" dirty="0" smtClean="0">
                <a:latin typeface="Tahoma" pitchFamily="34" charset="0"/>
              </a:rPr>
              <a:t>Dokümanı </a:t>
            </a:r>
            <a:r>
              <a:rPr lang="tr-TR" dirty="0">
                <a:latin typeface="Tahoma" pitchFamily="34" charset="0"/>
              </a:rPr>
              <a:t>İmzala </a:t>
            </a:r>
          </a:p>
          <a:p>
            <a:pPr algn="ctr"/>
            <a:r>
              <a:rPr lang="tr-TR" dirty="0">
                <a:latin typeface="Tahoma" pitchFamily="34" charset="0"/>
              </a:rPr>
              <a:t>Butonuna tıkla</a:t>
            </a:r>
          </a:p>
        </p:txBody>
      </p:sp>
      <p:sp>
        <p:nvSpPr>
          <p:cNvPr id="117765" name="AutoShape 5"/>
          <p:cNvSpPr>
            <a:spLocks/>
          </p:cNvSpPr>
          <p:nvPr/>
        </p:nvSpPr>
        <p:spPr bwMode="auto">
          <a:xfrm>
            <a:off x="179388" y="2205038"/>
            <a:ext cx="2520950" cy="936625"/>
          </a:xfrm>
          <a:prstGeom prst="borderCallout1">
            <a:avLst>
              <a:gd name="adj1" fmla="val 12204"/>
              <a:gd name="adj2" fmla="val 82745"/>
              <a:gd name="adj3" fmla="val -193898"/>
              <a:gd name="adj4" fmla="val 8274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tr-TR" sz="1600" dirty="0">
                <a:latin typeface="Tahoma" pitchFamily="34" charset="0"/>
              </a:rPr>
              <a:t>Veya Araçlar menüsünden </a:t>
            </a:r>
          </a:p>
          <a:p>
            <a:pPr algn="ctr"/>
            <a:r>
              <a:rPr lang="tr-TR" sz="1600" dirty="0" err="1">
                <a:latin typeface="Tahoma" pitchFamily="34" charset="0"/>
              </a:rPr>
              <a:t>Dökümanı</a:t>
            </a:r>
            <a:r>
              <a:rPr lang="tr-TR" sz="1600" dirty="0">
                <a:latin typeface="Tahoma" pitchFamily="34" charset="0"/>
              </a:rPr>
              <a:t> İmzala</a:t>
            </a:r>
          </a:p>
          <a:p>
            <a:pPr algn="ctr"/>
            <a:r>
              <a:rPr lang="tr-TR" sz="1600" dirty="0">
                <a:latin typeface="Tahoma" pitchFamily="34" charset="0"/>
              </a:rPr>
              <a:t>(</a:t>
            </a:r>
            <a:r>
              <a:rPr lang="tr-TR" sz="1600" dirty="0" err="1">
                <a:latin typeface="Tahoma" pitchFamily="34" charset="0"/>
              </a:rPr>
              <a:t>Ctrl</a:t>
            </a:r>
            <a:r>
              <a:rPr lang="tr-TR" sz="1600" dirty="0">
                <a:latin typeface="Tahoma" pitchFamily="34" charset="0"/>
              </a:rPr>
              <a:t>+</a:t>
            </a:r>
            <a:r>
              <a:rPr lang="tr-TR" sz="1600" dirty="0" err="1">
                <a:latin typeface="Tahoma" pitchFamily="34" charset="0"/>
              </a:rPr>
              <a:t>Shift</a:t>
            </a:r>
            <a:r>
              <a:rPr lang="tr-TR" sz="1600" dirty="0">
                <a:latin typeface="Tahoma" pitchFamily="34" charset="0"/>
              </a:rPr>
              <a:t>+U)</a:t>
            </a:r>
          </a:p>
        </p:txBody>
      </p:sp>
      <p:sp>
        <p:nvSpPr>
          <p:cNvPr id="117766" name="AutoShape 6"/>
          <p:cNvSpPr>
            <a:spLocks/>
          </p:cNvSpPr>
          <p:nvPr/>
        </p:nvSpPr>
        <p:spPr bwMode="auto">
          <a:xfrm>
            <a:off x="5797550" y="4868863"/>
            <a:ext cx="2520950" cy="936625"/>
          </a:xfrm>
          <a:prstGeom prst="borderCallout1">
            <a:avLst>
              <a:gd name="adj1" fmla="val 12204"/>
              <a:gd name="adj2" fmla="val -3023"/>
              <a:gd name="adj3" fmla="val -159153"/>
              <a:gd name="adj4" fmla="val -8803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tr-TR" sz="1600" dirty="0">
                <a:latin typeface="Tahoma" pitchFamily="34" charset="0"/>
              </a:rPr>
              <a:t>Akisp11.. Butonuna tıkla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tr-TR" smtClean="0">
              <a:effectLst/>
            </a:endParaRPr>
          </a:p>
        </p:txBody>
      </p:sp>
      <p:pic>
        <p:nvPicPr>
          <p:cNvPr id="1187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tr-TR" smtClean="0">
              <a:effectLst/>
            </a:endParaRPr>
          </a:p>
        </p:txBody>
      </p:sp>
      <p:pic>
        <p:nvPicPr>
          <p:cNvPr id="1198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tr-TR" smtClean="0">
              <a:effectLst/>
            </a:endParaRPr>
          </a:p>
        </p:txBody>
      </p:sp>
      <p:pic>
        <p:nvPicPr>
          <p:cNvPr id="1208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20836" name="AutoShape 4"/>
          <p:cNvSpPr>
            <a:spLocks/>
          </p:cNvSpPr>
          <p:nvPr/>
        </p:nvSpPr>
        <p:spPr bwMode="auto">
          <a:xfrm>
            <a:off x="4932363" y="4292600"/>
            <a:ext cx="3384550" cy="936625"/>
          </a:xfrm>
          <a:prstGeom prst="borderCallout1">
            <a:avLst>
              <a:gd name="adj1" fmla="val 12204"/>
              <a:gd name="adj2" fmla="val -2250"/>
              <a:gd name="adj3" fmla="val -63898"/>
              <a:gd name="adj4" fmla="val -16088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tr-TR" sz="1400" dirty="0">
                <a:latin typeface="Tahoma" pitchFamily="34" charset="0"/>
              </a:rPr>
              <a:t>E-imzanın sistemde bir kez şifre girişi </a:t>
            </a:r>
          </a:p>
          <a:p>
            <a:pPr algn="ctr"/>
            <a:r>
              <a:rPr lang="tr-TR" sz="1400" dirty="0" smtClean="0">
                <a:latin typeface="Tahoma" pitchFamily="34" charset="0"/>
              </a:rPr>
              <a:t>yapıldıktan  </a:t>
            </a:r>
            <a:r>
              <a:rPr lang="tr-TR" sz="1400" dirty="0">
                <a:latin typeface="Tahoma" pitchFamily="34" charset="0"/>
              </a:rPr>
              <a:t>sonra </a:t>
            </a:r>
          </a:p>
          <a:p>
            <a:pPr algn="ctr"/>
            <a:r>
              <a:rPr lang="tr-TR" sz="1400" dirty="0" smtClean="0">
                <a:latin typeface="Tahoma" pitchFamily="34" charset="0"/>
              </a:rPr>
              <a:t>bir </a:t>
            </a:r>
            <a:r>
              <a:rPr lang="tr-TR" sz="1400" dirty="0">
                <a:latin typeface="Tahoma" pitchFamily="34" charset="0"/>
              </a:rPr>
              <a:t>saat içerisinde bir daha şifre </a:t>
            </a:r>
          </a:p>
          <a:p>
            <a:pPr algn="ctr"/>
            <a:r>
              <a:rPr lang="tr-TR" sz="1400" dirty="0">
                <a:latin typeface="Tahoma" pitchFamily="34" charset="0"/>
              </a:rPr>
              <a:t>sormayacaktır.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tr-TR" smtClean="0">
              <a:effectLst/>
            </a:endParaRPr>
          </a:p>
        </p:txBody>
      </p:sp>
      <p:pic>
        <p:nvPicPr>
          <p:cNvPr id="1218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21860" name="AutoShape 4"/>
          <p:cNvSpPr>
            <a:spLocks/>
          </p:cNvSpPr>
          <p:nvPr/>
        </p:nvSpPr>
        <p:spPr bwMode="auto">
          <a:xfrm>
            <a:off x="6443663" y="5157788"/>
            <a:ext cx="2333625" cy="863600"/>
          </a:xfrm>
          <a:prstGeom prst="borderCallout1">
            <a:avLst>
              <a:gd name="adj1" fmla="val 13236"/>
              <a:gd name="adj2" fmla="val -3264"/>
              <a:gd name="adj3" fmla="val 139704"/>
              <a:gd name="adj4" fmla="val -13741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tr-TR" sz="1400" dirty="0">
                <a:latin typeface="Tahoma" pitchFamily="34" charset="0"/>
              </a:rPr>
              <a:t>E-imza atıldığında evrakın </a:t>
            </a:r>
          </a:p>
          <a:p>
            <a:pPr algn="ctr"/>
            <a:r>
              <a:rPr lang="tr-TR" sz="1400" dirty="0">
                <a:latin typeface="Tahoma" pitchFamily="34" charset="0"/>
              </a:rPr>
              <a:t>alt kısmında </a:t>
            </a:r>
          </a:p>
          <a:p>
            <a:pPr algn="ctr"/>
            <a:r>
              <a:rPr lang="tr-TR" sz="1400" dirty="0">
                <a:latin typeface="Tahoma" pitchFamily="34" charset="0"/>
              </a:rPr>
              <a:t>bu simge belirmektedir.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tr-TR" smtClean="0">
              <a:effectLst/>
            </a:endParaRPr>
          </a:p>
        </p:txBody>
      </p:sp>
      <p:pic>
        <p:nvPicPr>
          <p:cNvPr id="1228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ADALET BAKANLIĞINDA E-İMZA</a:t>
            </a:r>
            <a:endParaRPr lang="tr-T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İçerik Yer Tutucusu 4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tr-TR" sz="2400" dirty="0" smtClean="0">
                <a:latin typeface="+mj-lt"/>
              </a:rPr>
              <a:t>UYAP, elektronik imza kullanımına uygun olarak hazırlanmıştır.</a:t>
            </a:r>
          </a:p>
          <a:p>
            <a:pPr algn="just"/>
            <a:r>
              <a:rPr lang="tr-TR" sz="2400" dirty="0" smtClean="0">
                <a:latin typeface="+mj-lt"/>
              </a:rPr>
              <a:t>UYAP Editör’de, </a:t>
            </a:r>
            <a:r>
              <a:rPr lang="tr-TR" sz="2400" dirty="0" err="1" smtClean="0">
                <a:latin typeface="+mj-lt"/>
              </a:rPr>
              <a:t>DYS’de</a:t>
            </a:r>
            <a:r>
              <a:rPr lang="tr-TR" sz="2400" dirty="0" smtClean="0">
                <a:latin typeface="+mj-lt"/>
              </a:rPr>
              <a:t> ve uygulamaların tamamında elektronik imza kullanılabilmektedir.</a:t>
            </a:r>
          </a:p>
          <a:p>
            <a:pPr algn="just"/>
            <a:r>
              <a:rPr lang="tr-TR" sz="2400" dirty="0" err="1" smtClean="0">
                <a:latin typeface="+mj-lt"/>
              </a:rPr>
              <a:t>UYAP’ta</a:t>
            </a:r>
            <a:r>
              <a:rPr lang="tr-TR" sz="2400" dirty="0" smtClean="0">
                <a:latin typeface="+mj-lt"/>
              </a:rPr>
              <a:t> onay butonları elektronik imza ile bağlantılıdır.</a:t>
            </a:r>
          </a:p>
          <a:p>
            <a:pPr algn="just"/>
            <a:r>
              <a:rPr lang="tr-TR" sz="2400" dirty="0" smtClean="0">
                <a:latin typeface="+mj-lt"/>
              </a:rPr>
              <a:t>İlk e-imza temin sözleşmesi: 2007 yılı</a:t>
            </a:r>
          </a:p>
          <a:p>
            <a:pPr algn="just"/>
            <a:r>
              <a:rPr lang="tr-TR" sz="2400" dirty="0" smtClean="0">
                <a:latin typeface="+mj-lt"/>
              </a:rPr>
              <a:t>Sonraki yıllarda ihtiyaca bağlı olarak her yıl yeni sözleşme yapılmıştır.</a:t>
            </a:r>
          </a:p>
          <a:p>
            <a:pPr algn="just"/>
            <a:r>
              <a:rPr lang="tr-TR" sz="2400" dirty="0" smtClean="0">
                <a:latin typeface="+mj-lt"/>
              </a:rPr>
              <a:t>Bakanlığımız merkez birimleri ve yargı teşkilatında 45.000’i aşkın hakim, savcı ve diğer personellerimiz e-imza kullanmaktadır.</a:t>
            </a:r>
          </a:p>
          <a:p>
            <a:pPr algn="just"/>
            <a:r>
              <a:rPr lang="tr-TR" sz="2400" dirty="0" smtClean="0">
                <a:latin typeface="+mj-lt"/>
              </a:rPr>
              <a:t>E-imza kullanımına geçişte önemli adımlar: </a:t>
            </a:r>
          </a:p>
          <a:p>
            <a:pPr lvl="1" algn="just"/>
            <a:r>
              <a:rPr lang="tr-TR" sz="2200" dirty="0" smtClean="0">
                <a:latin typeface="+mj-lt"/>
              </a:rPr>
              <a:t>01.02.2008 tarihli DYS Genelgesi: </a:t>
            </a:r>
            <a:r>
              <a:rPr lang="tr-TR" sz="2200" dirty="0" smtClean="0">
                <a:solidFill>
                  <a:srgbClr val="00B050"/>
                </a:solidFill>
                <a:latin typeface="+mj-lt"/>
              </a:rPr>
              <a:t>01 Temmuz 2008 (milat)</a:t>
            </a:r>
          </a:p>
          <a:p>
            <a:pPr lvl="1" algn="just"/>
            <a:r>
              <a:rPr lang="tr-TR" sz="2200" dirty="0" smtClean="0">
                <a:latin typeface="+mj-lt"/>
              </a:rPr>
              <a:t>Şubat 2011: </a:t>
            </a:r>
            <a:r>
              <a:rPr lang="tr-TR" sz="2200" dirty="0" err="1" smtClean="0">
                <a:latin typeface="+mj-lt"/>
              </a:rPr>
              <a:t>UYAP’ta</a:t>
            </a:r>
            <a:r>
              <a:rPr lang="tr-TR" sz="2200" dirty="0" smtClean="0">
                <a:latin typeface="+mj-lt"/>
              </a:rPr>
              <a:t> teknik olarak e-imzasız işlem yapılması engellendi.</a:t>
            </a:r>
          </a:p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dirty="0" err="1" smtClean="0">
                <a:latin typeface="+mj-lt"/>
              </a:rPr>
              <a:t>UYAP’ta günlük ortalama 1 milyon evrak e-imza ile imzalanmaktadır.  </a:t>
            </a:r>
          </a:p>
        </p:txBody>
      </p:sp>
    </p:spTree>
    <p:extLst>
      <p:ext uri="{BB962C8B-B14F-4D97-AF65-F5344CB8AC3E}">
        <p14:creationId xmlns:p14="http://schemas.microsoft.com/office/powerpoint/2010/main" xmlns="" val="127179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ELEKTRONİK İMZA İŞLEMLERİ İNTERNET SAYFASI 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57200" y="714356"/>
            <a:ext cx="8229600" cy="55007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</a:pPr>
            <a:endParaRPr lang="tr-TR" sz="2000" b="1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74784"/>
            <a:ext cx="8643998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Dikdörtgen"/>
          <p:cNvSpPr/>
          <p:nvPr/>
        </p:nvSpPr>
        <p:spPr>
          <a:xfrm>
            <a:off x="214282" y="702214"/>
            <a:ext cx="878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smtClean="0">
                <a:solidFill>
                  <a:srgbClr val="FF0000"/>
                </a:solidFill>
                <a:latin typeface="+mj-lt"/>
              </a:rPr>
              <a:t>http://bidb-uyap.adalet.gov.tr/portal/eimzaweb/index.htm</a:t>
            </a: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83099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NES TEMİNİNDE VE KULLANIMINDA YAŞANAN SORUNLAR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57200" y="714356"/>
            <a:ext cx="8229600" cy="55007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</a:pPr>
            <a:endParaRPr lang="tr-TR" sz="2000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229600" cy="5286412"/>
          </a:xfrm>
        </p:spPr>
        <p:txBody>
          <a:bodyPr>
            <a:noAutofit/>
          </a:bodyPr>
          <a:lstStyle/>
          <a:p>
            <a:pPr algn="just"/>
            <a:r>
              <a:rPr lang="tr-TR" sz="2000" b="1" dirty="0" err="1" smtClean="0">
                <a:solidFill>
                  <a:srgbClr val="FF0000"/>
                </a:solidFill>
                <a:latin typeface="+mj-lt"/>
              </a:rPr>
              <a:t>KamuSM</a:t>
            </a:r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 ile her yıl sözleşme yapılması zorunluluğu</a:t>
            </a:r>
          </a:p>
          <a:p>
            <a:pPr lvl="1" algn="just"/>
            <a:r>
              <a:rPr lang="tr-TR" sz="1800" dirty="0" smtClean="0">
                <a:latin typeface="+mj-lt"/>
              </a:rPr>
              <a:t>Gereksiz bürokrasi </a:t>
            </a:r>
          </a:p>
          <a:p>
            <a:pPr algn="just"/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NES teslim sorunları</a:t>
            </a:r>
          </a:p>
          <a:p>
            <a:pPr lvl="1" algn="just"/>
            <a:r>
              <a:rPr lang="tr-TR" sz="1800" dirty="0" smtClean="0">
                <a:latin typeface="+mj-lt"/>
              </a:rPr>
              <a:t>NES sahibinin adres değiştirmesi</a:t>
            </a:r>
          </a:p>
          <a:p>
            <a:pPr lvl="1" algn="just"/>
            <a:r>
              <a:rPr lang="tr-TR" sz="1800" dirty="0" smtClean="0">
                <a:latin typeface="+mj-lt"/>
              </a:rPr>
              <a:t>NES sahibinin yerinde bulunamaması</a:t>
            </a:r>
          </a:p>
          <a:p>
            <a:pPr lvl="1" algn="just"/>
            <a:r>
              <a:rPr lang="tr-TR" sz="1800" dirty="0" smtClean="0">
                <a:latin typeface="+mj-lt"/>
              </a:rPr>
              <a:t>Kuryenin duyarsızlığı</a:t>
            </a:r>
            <a:endParaRPr lang="tr-TR" sz="2000" b="1" dirty="0" smtClean="0">
              <a:solidFill>
                <a:srgbClr val="FF0000"/>
              </a:solidFill>
              <a:latin typeface="+mj-lt"/>
            </a:endParaRPr>
          </a:p>
          <a:p>
            <a:pPr algn="just"/>
            <a:r>
              <a:rPr lang="tr-TR" sz="2000" b="1" dirty="0" err="1" smtClean="0">
                <a:solidFill>
                  <a:srgbClr val="FF0000"/>
                </a:solidFill>
                <a:latin typeface="+mj-lt"/>
              </a:rPr>
              <a:t>NES’in</a:t>
            </a:r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 tesliminde gecikme sorunları</a:t>
            </a:r>
          </a:p>
          <a:p>
            <a:pPr lvl="1" algn="just"/>
            <a:r>
              <a:rPr lang="tr-TR" sz="1800" dirty="0" smtClean="0">
                <a:latin typeface="+mj-lt"/>
              </a:rPr>
              <a:t>NES teslim sorunları nedeniyle gecikmeler</a:t>
            </a:r>
          </a:p>
          <a:p>
            <a:pPr lvl="1" algn="just"/>
            <a:r>
              <a:rPr lang="tr-TR" sz="1800" dirty="0" smtClean="0">
                <a:latin typeface="+mj-lt"/>
              </a:rPr>
              <a:t>Arıza, kırılma, çalınma ve kaybolma v.s. sebeplerle </a:t>
            </a:r>
            <a:r>
              <a:rPr lang="tr-TR" sz="1800" dirty="0" err="1" smtClean="0">
                <a:latin typeface="+mj-lt"/>
              </a:rPr>
              <a:t>NES’in</a:t>
            </a:r>
            <a:r>
              <a:rPr lang="tr-TR" sz="1800" dirty="0" smtClean="0">
                <a:latin typeface="+mj-lt"/>
              </a:rPr>
              <a:t> kullanılamaz hale gelmesi durumunda yeniden üretim,</a:t>
            </a:r>
          </a:p>
          <a:p>
            <a:pPr lvl="1" algn="just"/>
            <a:r>
              <a:rPr lang="tr-TR" sz="1800" dirty="0" smtClean="0">
                <a:latin typeface="+mj-lt"/>
              </a:rPr>
              <a:t>NES talep eden kişilerin </a:t>
            </a:r>
            <a:r>
              <a:rPr lang="tr-TR" sz="1800" dirty="0" err="1" smtClean="0">
                <a:latin typeface="+mj-lt"/>
              </a:rPr>
              <a:t>KamuSM’den</a:t>
            </a:r>
            <a:r>
              <a:rPr lang="tr-TR" sz="1800" dirty="0" smtClean="0">
                <a:latin typeface="+mj-lt"/>
              </a:rPr>
              <a:t> gelen “Başvuru Formu” ile ilgili mailleri, </a:t>
            </a:r>
            <a:r>
              <a:rPr lang="tr-TR" sz="1800" dirty="0" err="1" smtClean="0">
                <a:latin typeface="+mj-lt"/>
              </a:rPr>
              <a:t>spam</a:t>
            </a:r>
            <a:r>
              <a:rPr lang="tr-TR" sz="1800" dirty="0" smtClean="0">
                <a:latin typeface="+mj-lt"/>
              </a:rPr>
              <a:t> mail zannederek veya önemsemeyerek silmeleri,</a:t>
            </a:r>
          </a:p>
          <a:p>
            <a:pPr lvl="1" algn="just"/>
            <a:r>
              <a:rPr lang="tr-TR" sz="1800" dirty="0" smtClean="0">
                <a:latin typeface="+mj-lt"/>
              </a:rPr>
              <a:t>NES talep eden kişilerin e-postalarını kontrol etmeyerek “Başvuru Formunu” zamanında doldurmamaları,</a:t>
            </a:r>
          </a:p>
          <a:p>
            <a:pPr lvl="1" algn="just"/>
            <a:r>
              <a:rPr lang="tr-TR" sz="1800" dirty="0" smtClean="0">
                <a:latin typeface="+mj-lt"/>
              </a:rPr>
              <a:t>NES Başvuru Formunun  Başkanlığımıza veya </a:t>
            </a:r>
            <a:r>
              <a:rPr lang="tr-TR" sz="1800" dirty="0" err="1" smtClean="0">
                <a:latin typeface="+mj-lt"/>
              </a:rPr>
              <a:t>KamuSM’ye</a:t>
            </a:r>
            <a:r>
              <a:rPr lang="tr-TR" sz="1800" dirty="0" smtClean="0">
                <a:latin typeface="+mj-lt"/>
              </a:rPr>
              <a:t> gönderilmemesi veya geç gönderilmesi,</a:t>
            </a: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83099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NES TEMİNİNDE VE KULLANIMINDA YAŞANAN SORUNLAR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57200" y="714356"/>
            <a:ext cx="8229600" cy="55007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</a:pPr>
            <a:endParaRPr lang="tr-TR" sz="2000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229600" cy="5286412"/>
          </a:xfrm>
        </p:spPr>
        <p:txBody>
          <a:bodyPr>
            <a:noAutofit/>
          </a:bodyPr>
          <a:lstStyle/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2000" b="1" dirty="0" err="1" smtClean="0">
                <a:solidFill>
                  <a:srgbClr val="FF0000"/>
                </a:solidFill>
                <a:latin typeface="+mj-lt"/>
              </a:rPr>
              <a:t>NES’in</a:t>
            </a:r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 ve kart okuyucunun arıza, şifre blokesi, kırılma, çalınma ve kaybolma v.s. sebeplerle kullanılamaz hale gelmesi durumu</a:t>
            </a:r>
          </a:p>
          <a:p>
            <a:pPr marL="548640" lvl="2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1800" dirty="0" smtClean="0">
                <a:latin typeface="+mj-lt"/>
              </a:rPr>
              <a:t>Kusur tespiti ile ilgili sorunlar</a:t>
            </a:r>
          </a:p>
          <a:p>
            <a:pPr marL="548640" lvl="2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1800" dirty="0" smtClean="0">
                <a:latin typeface="+mj-lt"/>
              </a:rPr>
              <a:t>Değer tespiti </a:t>
            </a:r>
            <a:r>
              <a:rPr lang="tr-TR" sz="1800" dirty="0" smtClean="0">
                <a:solidFill>
                  <a:prstClr val="black"/>
                </a:solidFill>
                <a:latin typeface="Arial"/>
              </a:rPr>
              <a:t>ile ilgili sorunlar</a:t>
            </a:r>
            <a:endParaRPr lang="tr-TR" sz="1800" dirty="0" smtClean="0">
              <a:latin typeface="+mj-lt"/>
            </a:endParaRPr>
          </a:p>
          <a:p>
            <a:pPr marL="548640" lvl="2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1800" dirty="0" smtClean="0">
                <a:latin typeface="+mj-lt"/>
              </a:rPr>
              <a:t>Bedelin tahsili </a:t>
            </a:r>
            <a:r>
              <a:rPr lang="tr-TR" sz="1800" dirty="0" smtClean="0">
                <a:solidFill>
                  <a:prstClr val="black"/>
                </a:solidFill>
                <a:latin typeface="Arial"/>
              </a:rPr>
              <a:t>ile ilgili sorunlar</a:t>
            </a:r>
          </a:p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NES erişim ve yönetim yazılımları ile kart okuyucu sürücü yazılımlarında sık sık değişiklik yapılması</a:t>
            </a:r>
          </a:p>
          <a:p>
            <a:pPr marL="548640" lvl="2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1800" dirty="0" err="1" smtClean="0">
                <a:solidFill>
                  <a:prstClr val="black"/>
                </a:solidFill>
                <a:latin typeface="Arial"/>
              </a:rPr>
              <a:t>KamuSM’nin</a:t>
            </a:r>
            <a:r>
              <a:rPr lang="tr-TR" sz="1800" dirty="0" smtClean="0">
                <a:solidFill>
                  <a:prstClr val="black"/>
                </a:solidFill>
                <a:latin typeface="Arial"/>
              </a:rPr>
              <a:t> yaptığı değişikliklerin </a:t>
            </a:r>
            <a:r>
              <a:rPr lang="tr-TR" sz="1800" dirty="0" err="1" smtClean="0">
                <a:solidFill>
                  <a:prstClr val="black"/>
                </a:solidFill>
                <a:latin typeface="Arial"/>
              </a:rPr>
              <a:t>UYAP’la</a:t>
            </a:r>
            <a:r>
              <a:rPr lang="tr-TR" sz="1800" dirty="0" smtClean="0">
                <a:solidFill>
                  <a:prstClr val="black"/>
                </a:solidFill>
                <a:latin typeface="Arial"/>
              </a:rPr>
              <a:t> uyum sorunu</a:t>
            </a:r>
          </a:p>
          <a:p>
            <a:pPr marL="548640" lvl="2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1800" dirty="0" smtClean="0">
                <a:solidFill>
                  <a:prstClr val="black"/>
                </a:solidFill>
                <a:latin typeface="Arial"/>
              </a:rPr>
              <a:t>Yazılımların merkezden yüklenmesi sorunları</a:t>
            </a:r>
          </a:p>
          <a:p>
            <a:pPr marL="548640" lvl="2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1800" dirty="0" smtClean="0">
                <a:solidFill>
                  <a:prstClr val="black"/>
                </a:solidFill>
                <a:latin typeface="Arial"/>
              </a:rPr>
              <a:t>Kullanıcıların değişikliklerden haberdar olmaması ve buna bağlı olarak şifre blokesi gibi sorunların yaşanması</a:t>
            </a:r>
          </a:p>
          <a:p>
            <a:pPr marL="548640" lvl="2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1800" dirty="0" smtClean="0">
                <a:solidFill>
                  <a:prstClr val="black"/>
                </a:solidFill>
                <a:latin typeface="Arial"/>
              </a:rPr>
              <a:t>E-imzalama </a:t>
            </a:r>
            <a:r>
              <a:rPr lang="tr-TR" sz="1800" dirty="0" smtClean="0">
                <a:solidFill>
                  <a:prstClr val="black"/>
                </a:solidFill>
                <a:latin typeface="Arial"/>
              </a:rPr>
              <a:t>süresi: 2.3 sn.</a:t>
            </a:r>
          </a:p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NES </a:t>
            </a:r>
            <a:r>
              <a:rPr lang="tr-TR" sz="2000" b="1" dirty="0" smtClean="0">
                <a:solidFill>
                  <a:srgbClr val="FF0000"/>
                </a:solidFill>
                <a:latin typeface="+mj-lt"/>
              </a:rPr>
              <a:t>doğrulama sorunları</a:t>
            </a:r>
          </a:p>
          <a:p>
            <a:pPr marL="548640" lvl="2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1800" dirty="0" smtClean="0">
                <a:solidFill>
                  <a:prstClr val="black"/>
                </a:solidFill>
                <a:latin typeface="Arial"/>
              </a:rPr>
              <a:t>Süresi dolan bir NES ile imzalanmış evrakın e-imza doğrulaması yapılamaması</a:t>
            </a: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BAZI ÖNERİLER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57200" y="1071546"/>
            <a:ext cx="8229600" cy="507209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just">
              <a:spcBef>
                <a:spcPts val="580"/>
              </a:spcBef>
              <a:buClr>
                <a:schemeClr val="accent1"/>
              </a:buClr>
              <a:buSzPct val="85000"/>
            </a:pPr>
            <a:endParaRPr lang="tr-TR" sz="2000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229600" cy="5286412"/>
          </a:xfrm>
        </p:spPr>
        <p:txBody>
          <a:bodyPr>
            <a:noAutofit/>
          </a:bodyPr>
          <a:lstStyle/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2000" dirty="0" err="1" smtClean="0"/>
              <a:t>KamuSM</a:t>
            </a:r>
            <a:r>
              <a:rPr lang="tr-TR" sz="2000" dirty="0" smtClean="0"/>
              <a:t> e-imza için harcadığı parayı doğrudan Genel Bütçeden almalı </a:t>
            </a:r>
          </a:p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2000" dirty="0" smtClean="0"/>
              <a:t>Alımın yıllık olması şartları kaldırılmalı</a:t>
            </a:r>
          </a:p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2000" dirty="0" smtClean="0"/>
              <a:t>Sürücü yazılımlarındaki değişiklikler belirli bir standarda kavuşturulmalı</a:t>
            </a:r>
          </a:p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2000" dirty="0" smtClean="0"/>
              <a:t>NES temininde fiziki yazışma mümkün olduğu kadar ortadan kaldırılmalı. </a:t>
            </a:r>
          </a:p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2000" dirty="0" smtClean="0"/>
              <a:t>Kurumların sistemleri ile </a:t>
            </a:r>
            <a:r>
              <a:rPr lang="tr-TR" sz="2000" dirty="0" err="1" smtClean="0"/>
              <a:t>KamuSM’nin</a:t>
            </a:r>
            <a:r>
              <a:rPr lang="tr-TR" sz="2000" dirty="0" smtClean="0"/>
              <a:t> sistemi arasında entegrasyon kurulmalı</a:t>
            </a:r>
          </a:p>
          <a:p>
            <a:pPr marL="274320" lvl="1" indent="-274320" algn="just">
              <a:spcBef>
                <a:spcPts val="580"/>
              </a:spcBef>
              <a:buClr>
                <a:schemeClr val="accent1"/>
              </a:buClr>
            </a:pPr>
            <a:r>
              <a:rPr lang="tr-TR" sz="2000" dirty="0" smtClean="0"/>
              <a:t>NES sahiplerine üretim yetkisi verilmeli</a:t>
            </a: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5748" y="142852"/>
            <a:ext cx="8701094" cy="631844"/>
          </a:xfrm>
        </p:spPr>
        <p:txBody>
          <a:bodyPr>
            <a:noAutofit/>
          </a:bodyPr>
          <a:lstStyle/>
          <a:p>
            <a:r>
              <a:rPr lang="tr-TR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ADALET BAKANLIĞINDA E-İMZA DURUMU</a:t>
            </a:r>
            <a:endParaRPr lang="tr-TR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İçerik Yer Tutucusu"/>
          <p:cNvGraphicFramePr>
            <a:graphicFrameLocks noGrp="1"/>
          </p:cNvGraphicFramePr>
          <p:nvPr>
            <p:ph sz="quarter" idx="1"/>
          </p:nvPr>
        </p:nvGraphicFramePr>
        <p:xfrm>
          <a:off x="214280" y="785794"/>
          <a:ext cx="8786876" cy="5652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719"/>
                <a:gridCol w="2196719"/>
                <a:gridCol w="2196719"/>
                <a:gridCol w="2196719"/>
              </a:tblGrid>
              <a:tr h="471478">
                <a:tc>
                  <a:txBody>
                    <a:bodyPr/>
                    <a:lstStyle/>
                    <a:p>
                      <a:pPr algn="ctr"/>
                      <a:r>
                        <a:rPr lang="tr-TR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Üretilen NES sayısı</a:t>
                      </a:r>
                    </a:p>
                    <a:p>
                      <a:pPr algn="ctr"/>
                      <a:r>
                        <a:rPr lang="tr-TR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tr-TR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/>
                      <a:endParaRPr lang="tr-TR" sz="2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tr-TR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Üretildiği </a:t>
                      </a:r>
                      <a:r>
                        <a:rPr lang="tr-TR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yıl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/>
                      <a:endParaRPr lang="tr-TR" sz="2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tr-TR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Kullanım </a:t>
                      </a:r>
                      <a:r>
                        <a:rPr lang="tr-TR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süresi</a:t>
                      </a: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/>
                      <a:endParaRPr lang="tr-TR" sz="20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tr-TR" sz="20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Kullanım </a:t>
                      </a:r>
                      <a:r>
                        <a:rPr lang="tr-TR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süresinin dolacağı yıl</a:t>
                      </a:r>
                    </a:p>
                  </a:txBody>
                  <a:tcPr marL="0" marR="0" marT="0" marB="0"/>
                </a:tc>
              </a:tr>
              <a:tr h="586469"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3.639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2007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 yıl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2010</a:t>
                      </a:r>
                    </a:p>
                  </a:txBody>
                  <a:tcPr marL="0" marR="0" marT="0" marB="0"/>
                </a:tc>
              </a:tr>
              <a:tr h="586469">
                <a:tc>
                  <a:txBody>
                    <a:bodyPr/>
                    <a:lstStyle/>
                    <a:p>
                      <a:pPr algn="ctr"/>
                      <a:r>
                        <a:rPr lang="tr-TR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27.990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2008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 yıl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2011</a:t>
                      </a:r>
                    </a:p>
                  </a:txBody>
                  <a:tcPr marL="0" marR="0" marT="0" marB="0"/>
                </a:tc>
              </a:tr>
              <a:tr h="586469"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2009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 yıl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2012</a:t>
                      </a:r>
                    </a:p>
                  </a:txBody>
                  <a:tcPr marL="0" marR="0" marT="0" marB="0"/>
                </a:tc>
              </a:tr>
              <a:tr h="586469"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3.948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 yıl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2013</a:t>
                      </a:r>
                    </a:p>
                  </a:txBody>
                  <a:tcPr marL="0" marR="0" marT="0" marB="0"/>
                </a:tc>
              </a:tr>
              <a:tr h="586469"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3.920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yıl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2015</a:t>
                      </a:r>
                    </a:p>
                  </a:txBody>
                  <a:tcPr marL="0" marR="0" marT="0" marB="0"/>
                </a:tc>
              </a:tr>
              <a:tr h="586469">
                <a:tc>
                  <a:txBody>
                    <a:bodyPr/>
                    <a:lstStyle/>
                    <a:p>
                      <a:pPr algn="ctr"/>
                      <a:r>
                        <a:rPr lang="tr-TR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27.372 (14.11.2011’e kadar)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 yıl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2016</a:t>
                      </a:r>
                    </a:p>
                  </a:txBody>
                  <a:tcPr marL="0" marR="0" marT="0" marB="0"/>
                </a:tc>
              </a:tr>
              <a:tr h="586469">
                <a:tc>
                  <a:txBody>
                    <a:bodyPr/>
                    <a:lstStyle/>
                    <a:p>
                      <a:r>
                        <a:rPr lang="tr-TR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TOPLAM: 74.286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r-TR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tr-TR" sz="20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endParaRPr lang="tr-TR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42886" y="142852"/>
            <a:ext cx="8543956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E-İMZA (NES ve KART OKUYUCU)  SATIN ALMA USULÜ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8229600" cy="592935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Tek kaynak doğrudan temin:</a:t>
            </a:r>
            <a:r>
              <a:rPr lang="tr-TR" sz="2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tr-TR" sz="2400" dirty="0" smtClean="0">
                <a:latin typeface="+mj-lt"/>
              </a:rPr>
              <a:t>Başbakanlığın 2004/21 sayılı Genelgesi uyarınca 4734 s. </a:t>
            </a:r>
            <a:r>
              <a:rPr lang="tr-TR" sz="2400" dirty="0" err="1" smtClean="0">
                <a:latin typeface="+mj-lt"/>
              </a:rPr>
              <a:t>KİK’nun</a:t>
            </a:r>
            <a:r>
              <a:rPr lang="tr-TR" sz="2400" dirty="0" smtClean="0">
                <a:latin typeface="+mj-lt"/>
              </a:rPr>
              <a:t> 22/b md. gereğince TÜBİTAK-</a:t>
            </a:r>
            <a:r>
              <a:rPr lang="tr-TR" sz="2400" dirty="0" err="1" smtClean="0">
                <a:latin typeface="+mj-lt"/>
              </a:rPr>
              <a:t>BİLGEM’den</a:t>
            </a:r>
            <a:r>
              <a:rPr lang="tr-TR" sz="2400" dirty="0" smtClean="0">
                <a:latin typeface="+mj-lt"/>
              </a:rPr>
              <a:t> alım yapılması.</a:t>
            </a:r>
            <a:r>
              <a:rPr lang="tr-TR" sz="2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Alımların yıllık olarak yapılması: </a:t>
            </a:r>
            <a:r>
              <a:rPr lang="tr-TR" sz="2400" dirty="0" smtClean="0">
                <a:latin typeface="+mj-lt"/>
              </a:rPr>
              <a:t>(5018 s. K. md. 20, 26)</a:t>
            </a:r>
          </a:p>
          <a:p>
            <a:pPr algn="just">
              <a:buBlip>
                <a:blip r:embed="rId2"/>
              </a:buBlip>
            </a:pPr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Ertesi yıla geçen yüklenme ile alım yapılması: </a:t>
            </a:r>
            <a:r>
              <a:rPr lang="tr-TR" sz="2400" dirty="0" smtClean="0">
                <a:latin typeface="+mj-lt"/>
              </a:rPr>
              <a:t>(5018 s. K. md. 27) 5018 s.Kanun md. 27/1-f: “Elektronik bilgi erişim hizmetleri”</a:t>
            </a:r>
          </a:p>
          <a:p>
            <a:pPr algn="just">
              <a:buBlip>
                <a:blip r:embed="rId2"/>
              </a:buBlip>
            </a:pPr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Gelecek yıllara yaygın yüklenme ile alım yapılması: </a:t>
            </a:r>
            <a:r>
              <a:rPr lang="tr-TR" sz="2400" dirty="0" smtClean="0">
                <a:latin typeface="+mj-lt"/>
              </a:rPr>
              <a:t>(5018 s. K. md. 28, 4734 s. K. md. 62)</a:t>
            </a:r>
          </a:p>
          <a:p>
            <a:pPr algn="just">
              <a:buBlip>
                <a:blip r:embed="rId2"/>
              </a:buBlip>
            </a:pPr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Bir önceki yıldan alım yapılabilmesi: </a:t>
            </a:r>
            <a:r>
              <a:rPr lang="tr-TR" sz="2400" dirty="0" smtClean="0">
                <a:latin typeface="+mj-lt"/>
              </a:rPr>
              <a:t>(4734 s. KİK md. 62/1-b, 5018 s. K. md. 27)</a:t>
            </a:r>
          </a:p>
          <a:p>
            <a:pPr algn="just">
              <a:buBlip>
                <a:blip r:embed="rId2"/>
              </a:buBlip>
            </a:pPr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Sürekliliği bulunan mal ve hizmetlerin kesintiye uğratılmadan temini: </a:t>
            </a:r>
            <a:r>
              <a:rPr lang="tr-TR" sz="2400" dirty="0" smtClean="0">
                <a:latin typeface="+mj-lt"/>
              </a:rPr>
              <a:t>(Kamu İhale Genel Tebliği)</a:t>
            </a:r>
          </a:p>
          <a:p>
            <a:pPr lvl="1"/>
            <a:r>
              <a:rPr lang="tr-TR" sz="2000" dirty="0" smtClean="0">
                <a:latin typeface="Arial" pitchFamily="34" charset="0"/>
                <a:cs typeface="Arial" pitchFamily="34" charset="0"/>
              </a:rPr>
              <a:t>4734 s.K. 21/b: “idare tarafından önceden öngörülemeyen olaylar”</a:t>
            </a:r>
          </a:p>
          <a:p>
            <a:pPr lvl="1"/>
            <a:r>
              <a:rPr lang="tr-TR" sz="2000" dirty="0" smtClean="0">
                <a:latin typeface="Arial" pitchFamily="34" charset="0"/>
                <a:cs typeface="Arial" pitchFamily="34" charset="0"/>
              </a:rPr>
              <a:t>4734 s. K. 62/-ı bendinde yer alan esaslar da dikkate alınarak;</a:t>
            </a:r>
          </a:p>
          <a:p>
            <a:pPr lvl="2"/>
            <a:r>
              <a:rPr lang="tr-TR" dirty="0" smtClean="0">
                <a:latin typeface="Arial" pitchFamily="34" charset="0"/>
                <a:cs typeface="Arial" pitchFamily="34" charset="0"/>
              </a:rPr>
              <a:t>21-f</a:t>
            </a:r>
          </a:p>
          <a:p>
            <a:pPr lvl="2"/>
            <a:r>
              <a:rPr lang="tr-TR" dirty="0" smtClean="0">
                <a:latin typeface="Arial" pitchFamily="34" charset="0"/>
                <a:cs typeface="Arial" pitchFamily="34" charset="0"/>
              </a:rPr>
              <a:t>22-d </a:t>
            </a: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72518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E-İMZA (NES ve KART OKUYUCU) SATIN ALMA </a:t>
            </a:r>
            <a:r>
              <a:rPr lang="tr-TR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SÜRECİ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8229600" cy="5929354"/>
          </a:xfrm>
        </p:spPr>
        <p:txBody>
          <a:bodyPr>
            <a:normAutofit/>
          </a:bodyPr>
          <a:lstStyle/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TÜBİTAK-</a:t>
            </a:r>
            <a:r>
              <a:rPr lang="tr-TR" sz="2400" b="1" dirty="0" err="1" smtClean="0">
                <a:solidFill>
                  <a:srgbClr val="FF0000"/>
                </a:solidFill>
                <a:latin typeface="+mj-lt"/>
              </a:rPr>
              <a:t>BİLGEM’den</a:t>
            </a:r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 teklif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Yaklaşık maliyet hesap cetveli</a:t>
            </a:r>
            <a:endParaRPr lang="tr-TR" sz="2400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Tek kaynaktan temin formu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Ön izin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Sözleşme taslağı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Onay belgesi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Ön mali kontrol (vize)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Sözleşme</a:t>
            </a:r>
          </a:p>
          <a:p>
            <a:pPr algn="just"/>
            <a:r>
              <a:rPr lang="tr-TR" sz="2400" b="1" dirty="0" err="1" smtClean="0">
                <a:solidFill>
                  <a:srgbClr val="FF0000"/>
                </a:solidFill>
                <a:latin typeface="+mj-lt"/>
              </a:rPr>
              <a:t>KİK’e</a:t>
            </a:r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 bildirim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Damga vergisi muaf</a:t>
            </a:r>
            <a:endParaRPr lang="tr-T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Dikdörtgen"/>
          <p:cNvSpPr/>
          <p:nvPr/>
        </p:nvSpPr>
        <p:spPr>
          <a:xfrm>
            <a:off x="142844" y="5214950"/>
            <a:ext cx="8858312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tr-TR" sz="2000" dirty="0" smtClean="0">
                <a:latin typeface="+mj-lt"/>
              </a:rPr>
              <a:t> Süreli işlerde sözleşme yapılması zorunludur. (KİK Genel Tebliği)</a:t>
            </a:r>
          </a:p>
          <a:p>
            <a:pPr>
              <a:buBlip>
                <a:blip r:embed="rId3"/>
              </a:buBlip>
            </a:pPr>
            <a:r>
              <a:rPr lang="tr-TR" sz="2000" dirty="0" smtClean="0">
                <a:latin typeface="+mj-lt"/>
              </a:rPr>
              <a:t> E-İmza temin sözleşmesinin süresi mali yılla sınırlı olmalıdır. (5018 s. K. Md. 20, 26, 27, 28)</a:t>
            </a:r>
            <a:endParaRPr lang="tr-T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85752" y="142852"/>
            <a:ext cx="8572528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E-İMZA EDİNME SÜRECİ (SÖZLEŞMENİN UYGULANMASI)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8229600" cy="600079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tr-TR" sz="3300" dirty="0" smtClean="0">
                <a:solidFill>
                  <a:srgbClr val="FF0000"/>
                </a:solidFill>
                <a:latin typeface="+mj-lt"/>
              </a:rPr>
              <a:t>Kurum yetkilisince kurum çalışanlarının taleplerinin alınması</a:t>
            </a:r>
          </a:p>
          <a:p>
            <a:pPr algn="just"/>
            <a:r>
              <a:rPr lang="tr-TR" sz="3300" dirty="0" smtClean="0">
                <a:solidFill>
                  <a:srgbClr val="FF0000"/>
                </a:solidFill>
                <a:latin typeface="+mj-lt"/>
              </a:rPr>
              <a:t>Kurum yetkilisince e-imza talep listelerinin oluşturulması ve bilgilerin kontrolü: </a:t>
            </a:r>
            <a:r>
              <a:rPr lang="tr-TR" sz="2900" dirty="0" smtClean="0">
                <a:latin typeface="+mj-lt"/>
              </a:rPr>
              <a:t>TCKN, ad </a:t>
            </a:r>
            <a:r>
              <a:rPr lang="tr-TR" sz="2900" dirty="0" err="1" smtClean="0">
                <a:latin typeface="+mj-lt"/>
              </a:rPr>
              <a:t>soyad</a:t>
            </a:r>
            <a:r>
              <a:rPr lang="tr-TR" sz="2900" dirty="0" smtClean="0">
                <a:latin typeface="+mj-lt"/>
              </a:rPr>
              <a:t>, kurum sicil numarası, talep sahibinin çalıştığı birim, kurumsal mail adresi</a:t>
            </a:r>
          </a:p>
          <a:p>
            <a:pPr algn="just"/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Kurum yetkilisince listelerin </a:t>
            </a:r>
            <a:r>
              <a:rPr lang="tr-TR" sz="3200" dirty="0" err="1" smtClean="0">
                <a:solidFill>
                  <a:srgbClr val="FF0000"/>
                </a:solidFill>
                <a:latin typeface="+mj-lt"/>
              </a:rPr>
              <a:t>KamuSM’ye</a:t>
            </a:r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tr-TR" sz="3200" dirty="0" err="1" smtClean="0">
                <a:solidFill>
                  <a:srgbClr val="FF0000"/>
                </a:solidFill>
                <a:latin typeface="+mj-lt"/>
              </a:rPr>
              <a:t>ESYA’dan</a:t>
            </a:r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 gönderilmesi,</a:t>
            </a:r>
          </a:p>
          <a:p>
            <a:pPr algn="just"/>
            <a:r>
              <a:rPr lang="tr-TR" sz="3200" dirty="0" err="1" smtClean="0">
                <a:solidFill>
                  <a:srgbClr val="FF0000"/>
                </a:solidFill>
                <a:latin typeface="+mj-lt"/>
              </a:rPr>
              <a:t>KamuSM</a:t>
            </a:r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 tarafından listelerdeki bilgilerin kontrolü </a:t>
            </a:r>
          </a:p>
          <a:p>
            <a:pPr algn="just"/>
            <a:r>
              <a:rPr lang="tr-TR" sz="3200" dirty="0" err="1" smtClean="0">
                <a:solidFill>
                  <a:srgbClr val="FF0000"/>
                </a:solidFill>
                <a:latin typeface="+mj-lt"/>
              </a:rPr>
              <a:t>KamuSM</a:t>
            </a:r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 tarafından talep sahibine başvuru formu erişim parolasının mail ile gönderilmesi</a:t>
            </a:r>
          </a:p>
          <a:p>
            <a:pPr algn="just"/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Başvuru formunun doldurulması ve </a:t>
            </a:r>
            <a:r>
              <a:rPr lang="tr-TR" sz="3200" dirty="0" err="1" smtClean="0">
                <a:solidFill>
                  <a:srgbClr val="FF0000"/>
                </a:solidFill>
                <a:latin typeface="+mj-lt"/>
              </a:rPr>
              <a:t>KamuSM’ye</a:t>
            </a:r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 gönderilmesi</a:t>
            </a:r>
          </a:p>
          <a:p>
            <a:pPr algn="just"/>
            <a:r>
              <a:rPr lang="tr-TR" sz="3200" dirty="0" err="1" smtClean="0">
                <a:solidFill>
                  <a:srgbClr val="FF0000"/>
                </a:solidFill>
                <a:latin typeface="+mj-lt"/>
              </a:rPr>
              <a:t>KamuSM</a:t>
            </a:r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 tarafından NES üretimi ve kurye ile kullanıcıya teslimi</a:t>
            </a:r>
          </a:p>
          <a:p>
            <a:pPr algn="just"/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NES şifrelerinin kullanıcıya teslimi</a:t>
            </a:r>
          </a:p>
          <a:p>
            <a:pPr algn="just"/>
            <a:r>
              <a:rPr lang="tr-TR" sz="3200" dirty="0" smtClean="0">
                <a:solidFill>
                  <a:srgbClr val="FF0000"/>
                </a:solidFill>
                <a:latin typeface="+mj-lt"/>
              </a:rPr>
              <a:t>Kullanıcıya kart okuyucu teslimi</a:t>
            </a:r>
          </a:p>
          <a:p>
            <a:pPr algn="just"/>
            <a:r>
              <a:rPr lang="tr-TR" sz="3200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Garanti, arıza, kırılma, çalınma, kayıp, şifre bloke, bilgi değişikliği, iptal</a:t>
            </a:r>
            <a:endParaRPr lang="tr-TR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83099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NES ve KART OKUYUCU</a:t>
            </a:r>
            <a:r>
              <a:rPr lang="tr-T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LARIN KULLANILAMAZ HALE GELMESİ VE YENİDEN TEMİNİ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tr-TR" sz="2400" b="1" dirty="0" err="1" smtClean="0">
                <a:solidFill>
                  <a:srgbClr val="FF0000"/>
                </a:solidFill>
                <a:latin typeface="+mj-lt"/>
              </a:rPr>
              <a:t>NES’lerin</a:t>
            </a:r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 arızalanması, çalınması, kaybolması, parola blokesi vb. sebeplerle kullanılamaz hale gelmesi</a:t>
            </a:r>
            <a:endParaRPr lang="tr-TR" sz="2200" b="1" dirty="0" smtClean="0">
              <a:solidFill>
                <a:srgbClr val="FF0000"/>
              </a:solidFill>
              <a:latin typeface="+mj-lt"/>
            </a:endParaRPr>
          </a:p>
          <a:p>
            <a:pPr lvl="1" algn="just"/>
            <a:r>
              <a:rPr lang="tr-TR" sz="2200" dirty="0" smtClean="0">
                <a:latin typeface="+mj-lt"/>
              </a:rPr>
              <a:t>Şahsi kusur varsa</a:t>
            </a:r>
          </a:p>
          <a:p>
            <a:pPr lvl="1" algn="just"/>
            <a:r>
              <a:rPr lang="tr-TR" sz="2200" dirty="0" smtClean="0">
                <a:latin typeface="+mj-lt"/>
              </a:rPr>
              <a:t>Şahsi kusur yoksa:</a:t>
            </a:r>
          </a:p>
          <a:p>
            <a:pPr lvl="2" algn="just"/>
            <a:r>
              <a:rPr lang="tr-TR" sz="2200" dirty="0" smtClean="0">
                <a:latin typeface="+mj-lt"/>
              </a:rPr>
              <a:t>Garanti kapsamında ise</a:t>
            </a:r>
          </a:p>
          <a:p>
            <a:pPr lvl="2" algn="just"/>
            <a:r>
              <a:rPr lang="tr-TR" sz="2200" dirty="0" smtClean="0">
                <a:latin typeface="+mj-lt"/>
              </a:rPr>
              <a:t>Garanti kapsamında değilse</a:t>
            </a:r>
          </a:p>
          <a:p>
            <a:pPr lvl="1" algn="just"/>
            <a:r>
              <a:rPr lang="tr-TR" sz="2200" dirty="0" smtClean="0">
                <a:latin typeface="+mj-lt"/>
              </a:rPr>
              <a:t>Kusur tespiti</a:t>
            </a:r>
          </a:p>
          <a:p>
            <a:pPr lvl="1" algn="just"/>
            <a:r>
              <a:rPr lang="tr-TR" sz="2200" dirty="0" err="1" smtClean="0">
                <a:latin typeface="+mj-lt"/>
              </a:rPr>
              <a:t>NES’in</a:t>
            </a:r>
            <a:r>
              <a:rPr lang="tr-TR" sz="2200" dirty="0" smtClean="0">
                <a:latin typeface="+mj-lt"/>
              </a:rPr>
              <a:t> sahibi tarafından iptal ettirilmesi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Kart okuyucuların arızalanması, çalınması, kaybolması, kırılması vb. sebeplerle kullanılamaz hale gelmesi</a:t>
            </a:r>
            <a:endParaRPr lang="tr-TR" sz="2200" b="1" dirty="0" smtClean="0">
              <a:solidFill>
                <a:srgbClr val="FF0000"/>
              </a:solidFill>
              <a:latin typeface="+mj-lt"/>
            </a:endParaRPr>
          </a:p>
          <a:p>
            <a:pPr lvl="1" algn="just"/>
            <a:r>
              <a:rPr lang="tr-TR" sz="2200" dirty="0" smtClean="0">
                <a:latin typeface="+mj-lt"/>
              </a:rPr>
              <a:t>Şahsi kusur varsa</a:t>
            </a:r>
          </a:p>
          <a:p>
            <a:pPr lvl="1" algn="just"/>
            <a:r>
              <a:rPr lang="tr-TR" sz="2200" dirty="0" smtClean="0">
                <a:latin typeface="+mj-lt"/>
              </a:rPr>
              <a:t>Şahsi kusur yoksa</a:t>
            </a:r>
          </a:p>
          <a:p>
            <a:pPr lvl="2" algn="just"/>
            <a:r>
              <a:rPr lang="tr-TR" sz="2200" dirty="0" smtClean="0">
                <a:latin typeface="+mj-lt"/>
              </a:rPr>
              <a:t>Garanti kapsamında ise</a:t>
            </a:r>
          </a:p>
          <a:p>
            <a:pPr lvl="2" algn="just"/>
            <a:r>
              <a:rPr lang="tr-TR" sz="2200" dirty="0" smtClean="0">
                <a:latin typeface="+mj-lt"/>
              </a:rPr>
              <a:t>Garanti kapsamında değilse</a:t>
            </a:r>
          </a:p>
          <a:p>
            <a:pPr lvl="1" algn="just"/>
            <a:r>
              <a:rPr lang="tr-TR" sz="2200" dirty="0" smtClean="0">
                <a:latin typeface="+mj-lt"/>
              </a:rPr>
              <a:t>Kusur tespiti: Taşınırı Mal Yönetmeliği ve Kamu Zararlarının Tahsiline İlişkin Usul ve Esaslar Hakkında Yönetmelik</a:t>
            </a: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KAYITÇILAR VE YERİNDE NES ÜRETİMİ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229600" cy="5500726"/>
          </a:xfrm>
        </p:spPr>
        <p:txBody>
          <a:bodyPr>
            <a:normAutofit/>
          </a:bodyPr>
          <a:lstStyle/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Kayıtçı: </a:t>
            </a:r>
            <a:r>
              <a:rPr lang="tr-TR" sz="2400" dirty="0" smtClean="0">
                <a:latin typeface="+mj-lt"/>
              </a:rPr>
              <a:t>BİLGEM adına, Kurum personeline sertifika üretmeye yetkilendirilmiş kişi. Kayıtçılar aynı zamanda NES ve kart okuyucu temin ve teslim işlemlerinin yapılması ve takibinden sorumludur. 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</a:rPr>
              <a:t>Kayıtçının NES üretim yetkisi: </a:t>
            </a:r>
            <a:r>
              <a:rPr lang="tr-TR" sz="2400" dirty="0" err="1" smtClean="0">
                <a:latin typeface="+mj-lt"/>
              </a:rPr>
              <a:t>NES’lerin</a:t>
            </a:r>
            <a:r>
              <a:rPr lang="tr-TR" sz="2400" dirty="0" smtClean="0">
                <a:latin typeface="+mj-lt"/>
              </a:rPr>
              <a:t> arızalanması, çalınması, kaybolması, parola blokesi vb. sebeplerle kullanılamaz hale gelmesi.</a:t>
            </a:r>
          </a:p>
          <a:p>
            <a:pPr algn="just"/>
            <a:r>
              <a:rPr lang="tr-TR" sz="2400" b="1" dirty="0" smtClean="0">
                <a:solidFill>
                  <a:srgbClr val="FF0000"/>
                </a:solidFill>
                <a:latin typeface="+mj-lt"/>
                <a:hlinkClick r:id="rId3" action="ppaction://hlinkfile"/>
              </a:rPr>
              <a:t>NES Temin Prosedürü: </a:t>
            </a:r>
            <a:r>
              <a:rPr lang="tr-TR" sz="2400" dirty="0" smtClean="0">
                <a:latin typeface="+mj-lt"/>
              </a:rPr>
              <a:t>Kayıtçıların sorumlulukları ile  NES ve kart okuyucu temin işlemlerinde izlemeleri gereken adımları göstermektedir.</a:t>
            </a: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46166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rtlCol="0" anchor="ctr">
            <a:spAutoFit/>
          </a:bodyPr>
          <a:lstStyle/>
          <a:p>
            <a:r>
              <a:rPr lang="tr-TR" sz="24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KURUMDAN AYRILMA VEYA GÖREV YERİ DEĞİŞİKLİĞİ</a:t>
            </a:r>
            <a:endParaRPr lang="tr-TR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229600" cy="5500726"/>
          </a:xfrm>
        </p:spPr>
        <p:txBody>
          <a:bodyPr>
            <a:normAutofit/>
          </a:bodyPr>
          <a:lstStyle/>
          <a:p>
            <a:r>
              <a:rPr lang="tr-TR" sz="2400" b="1" dirty="0" smtClean="0">
                <a:solidFill>
                  <a:srgbClr val="FF0000"/>
                </a:solidFill>
              </a:rPr>
              <a:t>NES sahibinin </a:t>
            </a:r>
            <a:r>
              <a:rPr lang="tr-TR" sz="2400" b="1" dirty="0" err="1" smtClean="0">
                <a:solidFill>
                  <a:srgbClr val="FF0000"/>
                </a:solidFill>
              </a:rPr>
              <a:t>KURUM’dan</a:t>
            </a:r>
            <a:r>
              <a:rPr lang="tr-TR" sz="2400" b="1" dirty="0" smtClean="0">
                <a:solidFill>
                  <a:srgbClr val="FF0000"/>
                </a:solidFill>
              </a:rPr>
              <a:t> ilişiğinin kesilmesi (emeklilik, kurumdan ayrılma, v.s.):</a:t>
            </a:r>
            <a:r>
              <a:rPr lang="tr-TR" sz="2400" dirty="0" smtClean="0"/>
              <a:t> </a:t>
            </a:r>
          </a:p>
          <a:p>
            <a:pPr lvl="1"/>
            <a:r>
              <a:rPr lang="tr-TR" sz="2200" dirty="0" smtClean="0"/>
              <a:t>NES kendisinde bırakılır. </a:t>
            </a:r>
          </a:p>
          <a:p>
            <a:pPr lvl="1"/>
            <a:r>
              <a:rPr lang="tr-TR" sz="2200" dirty="0" smtClean="0"/>
              <a:t>Kart Okuyucu Kayıtçı tarafından tutanakla teslim alınır. Taşınır Mal Yönetmeliğine göre gerekli kayıtlar yapılır. </a:t>
            </a:r>
          </a:p>
          <a:p>
            <a:r>
              <a:rPr lang="tr-TR" sz="2400" b="1" dirty="0" smtClean="0">
                <a:solidFill>
                  <a:srgbClr val="FF0000"/>
                </a:solidFill>
              </a:rPr>
              <a:t>NES sahibinin vefat etmesi:</a:t>
            </a:r>
          </a:p>
          <a:p>
            <a:pPr lvl="1"/>
            <a:r>
              <a:rPr lang="tr-TR" sz="2200" dirty="0" smtClean="0"/>
              <a:t>NES imha tutanağı ile Kayıtçı tarafından imha edilir.</a:t>
            </a:r>
          </a:p>
          <a:p>
            <a:pPr lvl="1"/>
            <a:r>
              <a:rPr lang="tr-TR" sz="2200" dirty="0" smtClean="0"/>
              <a:t>Kart Okuyucusu Kayıtçı tarafından tutanakla teslim alınır.</a:t>
            </a:r>
          </a:p>
          <a:p>
            <a:r>
              <a:rPr lang="tr-TR" sz="2400" b="1" dirty="0" smtClean="0">
                <a:solidFill>
                  <a:srgbClr val="FF0000"/>
                </a:solidFill>
              </a:rPr>
              <a:t>NES sahibinin Kurum bünyesinde bulunan başka bir birime tayini:</a:t>
            </a:r>
          </a:p>
          <a:p>
            <a:pPr lvl="1"/>
            <a:r>
              <a:rPr lang="tr-TR" sz="2200" dirty="0" smtClean="0"/>
              <a:t>NES ve Kart Okuyucusu teslim alınmaz. Tayin olduğu yerde kullanması için kendisinde bırakılır.</a:t>
            </a:r>
          </a:p>
        </p:txBody>
      </p:sp>
    </p:spTree>
    <p:extLst>
      <p:ext uri="{BB962C8B-B14F-4D97-AF65-F5344CB8AC3E}">
        <p14:creationId xmlns:p14="http://schemas.microsoft.com/office/powerpoint/2010/main" xmlns="" val="35565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isse Senedi">
  <a:themeElements>
    <a:clrScheme name="Hisse Senedi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is Klasik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Özel Tasarım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673</TotalTime>
  <Words>1374</Words>
  <Application>Microsoft Office PowerPoint</Application>
  <PresentationFormat>Ekran Gösterisi (4:3)</PresentationFormat>
  <Paragraphs>217</Paragraphs>
  <Slides>23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Slayt Başlıkları</vt:lpstr>
      </vt:variant>
      <vt:variant>
        <vt:i4>23</vt:i4>
      </vt:variant>
    </vt:vector>
  </HeadingPairs>
  <TitlesOfParts>
    <vt:vector size="25" baseType="lpstr">
      <vt:lpstr>Hisse Senedi</vt:lpstr>
      <vt:lpstr>Özel Tasarım</vt:lpstr>
      <vt:lpstr>ADALET BAKANLIĞI E-İMZA TEMİN VE KULLANIM SÜRECİ </vt:lpstr>
      <vt:lpstr>ADALET BAKANLIĞINDA E-İMZA</vt:lpstr>
      <vt:lpstr>ADALET BAKANLIĞINDA E-İMZA DURUMU</vt:lpstr>
      <vt:lpstr>E-İMZA (NES ve KART OKUYUCU)  SATIN ALMA USULÜ</vt:lpstr>
      <vt:lpstr>E-İMZA (NES ve KART OKUYUCU) SATIN ALMA SÜRECİ</vt:lpstr>
      <vt:lpstr>E-İMZA EDİNME SÜRECİ (SÖZLEŞMENİN UYGULANMASI)</vt:lpstr>
      <vt:lpstr>NES ve KART OKUYUCULARIN KULLANILAMAZ HALE GELMESİ VE YENİDEN TEMİNİ</vt:lpstr>
      <vt:lpstr>KAYITÇILAR VE YERİNDE NES ÜRETİMİ</vt:lpstr>
      <vt:lpstr>KURUMDAN AYRILMA VEYA GÖREV YERİ DEĞİŞİKLİĞİ</vt:lpstr>
      <vt:lpstr>NES’LERDE YER ALMASI GEREKEN BİLGİLER ??????</vt:lpstr>
      <vt:lpstr>KİMLER İÇİN NES ALINMALI ??????</vt:lpstr>
      <vt:lpstr>NES BAŞVURU FORMUNUN DOLDURULMASINDA KAFAYA TAKILANLAR</vt:lpstr>
      <vt:lpstr>NES’İN KULLANIMI</vt:lpstr>
      <vt:lpstr>Slayt 14</vt:lpstr>
      <vt:lpstr>Slayt 15</vt:lpstr>
      <vt:lpstr>Slayt 16</vt:lpstr>
      <vt:lpstr>Slayt 17</vt:lpstr>
      <vt:lpstr>Slayt 18</vt:lpstr>
      <vt:lpstr>Slayt 19</vt:lpstr>
      <vt:lpstr>ELEKTRONİK İMZA İŞLEMLERİ İNTERNET SAYFASI </vt:lpstr>
      <vt:lpstr>NES TEMİNİNDE VE KULLANIMINDA YAŞANAN SORUNLAR</vt:lpstr>
      <vt:lpstr>NES TEMİNİNDE VE KULLANIMINDA YAŞANAN SORUNLAR</vt:lpstr>
      <vt:lpstr>BAZI ÖNERİLER</vt:lpstr>
    </vt:vector>
  </TitlesOfParts>
  <Company>Adalet Bakanlığı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E-İMZA TEMİN SÜRECİ</dc:title>
  <dc:creator>Fatih YILDIZ</dc:creator>
  <cp:lastModifiedBy>Ulvi KARAŞAHİN 40776</cp:lastModifiedBy>
  <cp:revision>74</cp:revision>
  <dcterms:created xsi:type="dcterms:W3CDTF">2011-11-22T09:04:07Z</dcterms:created>
  <dcterms:modified xsi:type="dcterms:W3CDTF">2011-11-29T09:14:09Z</dcterms:modified>
</cp:coreProperties>
</file>